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5" r:id="rId3"/>
    <p:sldId id="268" r:id="rId4"/>
    <p:sldId id="269" r:id="rId5"/>
    <p:sldId id="270" r:id="rId6"/>
    <p:sldId id="271" r:id="rId7"/>
    <p:sldId id="272" r:id="rId8"/>
    <p:sldId id="273" r:id="rId9"/>
    <p:sldId id="274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  <a:srgbClr val="0DA3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762" autoAdjust="0"/>
    <p:restoredTop sz="99885" autoAdjust="0"/>
  </p:normalViewPr>
  <p:slideViewPr>
    <p:cSldViewPr>
      <p:cViewPr varScale="1">
        <p:scale>
          <a:sx n="113" d="100"/>
          <a:sy n="113" d="100"/>
        </p:scale>
        <p:origin x="109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78D2E4-6729-4C31-969A-30DA402E2B8A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80AAA2-84F9-4CC4-9C51-E6697EB33F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130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80AAA2-84F9-4CC4-9C51-E6697EB33FF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148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80AAA2-84F9-4CC4-9C51-E6697EB33FF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3534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9CD1B-7DD7-4C39-9435-B90CFAE36F39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6.gif"/><Relationship Id="rId7" Type="http://schemas.openxmlformats.org/officeDocument/2006/relationships/image" Target="../media/image34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7.gi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8.png"/><Relationship Id="rId5" Type="http://schemas.openxmlformats.org/officeDocument/2006/relationships/image" Target="../media/image39.png"/><Relationship Id="rId10" Type="http://schemas.openxmlformats.org/officeDocument/2006/relationships/image" Target="../media/image43.png"/><Relationship Id="rId4" Type="http://schemas.openxmlformats.org/officeDocument/2006/relationships/image" Target="../media/image37.png"/><Relationship Id="rId9" Type="http://schemas.openxmlformats.org/officeDocument/2006/relationships/image" Target="../media/image4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13" Type="http://schemas.openxmlformats.org/officeDocument/2006/relationships/image" Target="../media/image51.png"/><Relationship Id="rId3" Type="http://schemas.openxmlformats.org/officeDocument/2006/relationships/image" Target="../media/image45.png"/><Relationship Id="rId7" Type="http://schemas.openxmlformats.org/officeDocument/2006/relationships/image" Target="../media/image460.png"/><Relationship Id="rId12" Type="http://schemas.openxmlformats.org/officeDocument/2006/relationships/image" Target="../media/image50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50.png"/><Relationship Id="rId11" Type="http://schemas.openxmlformats.org/officeDocument/2006/relationships/image" Target="../media/image49.png"/><Relationship Id="rId5" Type="http://schemas.openxmlformats.org/officeDocument/2006/relationships/image" Target="../media/image47.png"/><Relationship Id="rId15" Type="http://schemas.openxmlformats.org/officeDocument/2006/relationships/image" Target="../media/image53.png"/><Relationship Id="rId10" Type="http://schemas.openxmlformats.org/officeDocument/2006/relationships/image" Target="../media/image8.wmf"/><Relationship Id="rId4" Type="http://schemas.openxmlformats.org/officeDocument/2006/relationships/image" Target="../media/image46.png"/><Relationship Id="rId9" Type="http://schemas.openxmlformats.org/officeDocument/2006/relationships/oleObject" Target="../embeddings/oleObject2.bin"/><Relationship Id="rId14" Type="http://schemas.openxmlformats.org/officeDocument/2006/relationships/image" Target="../media/image5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55.png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6.png"/><Relationship Id="rId5" Type="http://schemas.openxmlformats.org/officeDocument/2006/relationships/image" Target="../media/image57.png"/><Relationship Id="rId4" Type="http://schemas.openxmlformats.org/officeDocument/2006/relationships/image" Target="../media/image56.png"/><Relationship Id="rId9" Type="http://schemas.openxmlformats.org/officeDocument/2006/relationships/image" Target="../media/image5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1000125"/>
          </a:xfrm>
          <a:prstGeom prst="rect">
            <a:avLst/>
          </a:prstGeom>
          <a:gradFill rotWithShape="0">
            <a:gsLst>
              <a:gs pos="0">
                <a:srgbClr val="182F76"/>
              </a:gs>
              <a:gs pos="50000">
                <a:srgbClr val="3366FF"/>
              </a:gs>
              <a:gs pos="100000">
                <a:srgbClr val="182F7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800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  <a:t>    </a:t>
            </a:r>
            <a:br>
              <a:rPr lang="en-US" sz="800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</a:br>
            <a:r>
              <a:rPr lang="en-US" sz="800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  <a:t> </a:t>
            </a:r>
            <a:endParaRPr lang="en-US" sz="800" b="1" kern="0" baseline="0" dirty="0" smtClean="0">
              <a:solidFill>
                <a:schemeClr val="bg1"/>
              </a:solidFill>
              <a:latin typeface="Comic Sans MS" pitchFamily="66" charset="0"/>
              <a:ea typeface="+mj-ea"/>
              <a:cs typeface="+mj-cs"/>
            </a:endParaRPr>
          </a:p>
          <a:p>
            <a:pPr algn="ctr">
              <a:defRPr/>
            </a:pPr>
            <a:endParaRPr lang="en-US" sz="800" b="1" kern="0" dirty="0">
              <a:solidFill>
                <a:schemeClr val="bg1"/>
              </a:solidFill>
              <a:latin typeface="Comic Sans MS" pitchFamily="66" charset="0"/>
              <a:ea typeface="+mj-ea"/>
              <a:cs typeface="+mj-cs"/>
            </a:endParaRPr>
          </a:p>
          <a:p>
            <a:pPr algn="ctr">
              <a:defRPr/>
            </a:pPr>
            <a:r>
              <a:rPr lang="en-US" sz="3200" b="1" dirty="0" smtClean="0">
                <a:solidFill>
                  <a:schemeClr val="bg1"/>
                </a:solidFill>
                <a:latin typeface="Comic Sans MS" pitchFamily="66" charset="0"/>
              </a:rPr>
              <a:t>Mean Field Approximation </a:t>
            </a:r>
          </a:p>
          <a:p>
            <a:pPr algn="ctr">
              <a:defRPr/>
            </a:pPr>
            <a:r>
              <a:rPr lang="en-US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  <a:t/>
            </a:r>
            <a:br>
              <a:rPr lang="en-US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</a:br>
            <a:endParaRPr lang="en-US" i="1" kern="0" baseline="0" dirty="0">
              <a:solidFill>
                <a:srgbClr val="FF0000"/>
              </a:solidFill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81" name="Text Box 8"/>
          <p:cNvSpPr txBox="1">
            <a:spLocks noChangeArrowheads="1"/>
          </p:cNvSpPr>
          <p:nvPr/>
        </p:nvSpPr>
        <p:spPr bwMode="auto">
          <a:xfrm>
            <a:off x="550652" y="1219200"/>
            <a:ext cx="85171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  <a:latin typeface="Comic Sans MS" pitchFamily="66" charset="0"/>
              </a:rPr>
              <a:t>Defining mean field (</a:t>
            </a:r>
            <a:r>
              <a:rPr lang="en-US" sz="1400" b="1" dirty="0" smtClean="0">
                <a:solidFill>
                  <a:schemeClr val="accent1"/>
                </a:solidFill>
                <a:latin typeface="Comic Sans MS" pitchFamily="66" charset="0"/>
              </a:rPr>
              <a:t>molecular field or effective field</a:t>
            </a:r>
            <a:r>
              <a:rPr lang="en-US" b="1" dirty="0" smtClean="0">
                <a:solidFill>
                  <a:schemeClr val="accent1"/>
                </a:solidFill>
                <a:latin typeface="Comic Sans MS" pitchFamily="66" charset="0"/>
              </a:rPr>
              <a:t>) &amp; mean field Hamiltonian</a:t>
            </a:r>
            <a:endParaRPr lang="en-US" b="1" dirty="0">
              <a:solidFill>
                <a:schemeClr val="accent1"/>
              </a:solidFill>
              <a:latin typeface="Comic Sans MS" pitchFamily="66" charset="0"/>
            </a:endParaRPr>
          </a:p>
        </p:txBody>
      </p:sp>
      <p:sp>
        <p:nvSpPr>
          <p:cNvPr id="82" name="Oval 81"/>
          <p:cNvSpPr/>
          <p:nvPr/>
        </p:nvSpPr>
        <p:spPr>
          <a:xfrm>
            <a:off x="304800" y="1295400"/>
            <a:ext cx="228600" cy="228600"/>
          </a:xfrm>
          <a:prstGeom prst="ellipse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2895600" y="1816074"/>
            <a:ext cx="1524000" cy="1676400"/>
            <a:chOff x="2209800" y="1828800"/>
            <a:chExt cx="1524000" cy="1676400"/>
          </a:xfrm>
        </p:grpSpPr>
        <p:cxnSp>
          <p:nvCxnSpPr>
            <p:cNvPr id="42" name="Straight Connector 41"/>
            <p:cNvCxnSpPr/>
            <p:nvPr/>
          </p:nvCxnSpPr>
          <p:spPr>
            <a:xfrm>
              <a:off x="2209800" y="1828800"/>
              <a:ext cx="0" cy="1676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2590800" y="1828800"/>
              <a:ext cx="0" cy="1676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2971800" y="1828800"/>
              <a:ext cx="0" cy="1676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3352800" y="1828800"/>
              <a:ext cx="0" cy="1676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3733800" y="1828800"/>
              <a:ext cx="0" cy="1676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" name="Group 49"/>
          <p:cNvGrpSpPr/>
          <p:nvPr/>
        </p:nvGrpSpPr>
        <p:grpSpPr>
          <a:xfrm rot="5400000">
            <a:off x="2895600" y="1827742"/>
            <a:ext cx="1524000" cy="1676400"/>
            <a:chOff x="1828800" y="1828800"/>
            <a:chExt cx="1524000" cy="1676400"/>
          </a:xfrm>
        </p:grpSpPr>
        <p:cxnSp>
          <p:nvCxnSpPr>
            <p:cNvPr id="51" name="Straight Connector 50"/>
            <p:cNvCxnSpPr/>
            <p:nvPr/>
          </p:nvCxnSpPr>
          <p:spPr>
            <a:xfrm>
              <a:off x="1828800" y="1828800"/>
              <a:ext cx="0" cy="1676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2209800" y="1828800"/>
              <a:ext cx="0" cy="1676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2590800" y="1828800"/>
              <a:ext cx="0" cy="1676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2971800" y="1828800"/>
              <a:ext cx="0" cy="1676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3352800" y="1828800"/>
              <a:ext cx="0" cy="1676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Oval 9"/>
          <p:cNvSpPr/>
          <p:nvPr/>
        </p:nvSpPr>
        <p:spPr>
          <a:xfrm>
            <a:off x="3581400" y="2601411"/>
            <a:ext cx="152400" cy="1524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3200398" y="2584476"/>
            <a:ext cx="152400" cy="152400"/>
            <a:chOff x="1295400" y="3352800"/>
            <a:chExt cx="152400" cy="152400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1295400" y="3352800"/>
              <a:ext cx="152400" cy="15240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1295400" y="3352800"/>
              <a:ext cx="152400" cy="15240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/>
          <p:cNvGrpSpPr/>
          <p:nvPr/>
        </p:nvGrpSpPr>
        <p:grpSpPr>
          <a:xfrm>
            <a:off x="3581400" y="2197074"/>
            <a:ext cx="152400" cy="152400"/>
            <a:chOff x="1295400" y="3352800"/>
            <a:chExt cx="152400" cy="152400"/>
          </a:xfrm>
        </p:grpSpPr>
        <p:cxnSp>
          <p:nvCxnSpPr>
            <p:cNvPr id="89" name="Straight Connector 88"/>
            <p:cNvCxnSpPr/>
            <p:nvPr/>
          </p:nvCxnSpPr>
          <p:spPr>
            <a:xfrm>
              <a:off x="1295400" y="3352800"/>
              <a:ext cx="152400" cy="15240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flipH="1">
              <a:off x="1295400" y="3352800"/>
              <a:ext cx="152400" cy="15240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1" name="Group 90"/>
          <p:cNvGrpSpPr/>
          <p:nvPr/>
        </p:nvGrpSpPr>
        <p:grpSpPr>
          <a:xfrm>
            <a:off x="3962398" y="2581275"/>
            <a:ext cx="152400" cy="152400"/>
            <a:chOff x="1295400" y="3352800"/>
            <a:chExt cx="152400" cy="152400"/>
          </a:xfrm>
        </p:grpSpPr>
        <p:cxnSp>
          <p:nvCxnSpPr>
            <p:cNvPr id="92" name="Straight Connector 91"/>
            <p:cNvCxnSpPr/>
            <p:nvPr/>
          </p:nvCxnSpPr>
          <p:spPr>
            <a:xfrm>
              <a:off x="1295400" y="3352800"/>
              <a:ext cx="152400" cy="15240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flipH="1">
              <a:off x="1295400" y="3352800"/>
              <a:ext cx="152400" cy="15240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6" name="Group 95"/>
          <p:cNvGrpSpPr/>
          <p:nvPr/>
        </p:nvGrpSpPr>
        <p:grpSpPr>
          <a:xfrm>
            <a:off x="3589865" y="2964908"/>
            <a:ext cx="152400" cy="152400"/>
            <a:chOff x="1295400" y="3352800"/>
            <a:chExt cx="152400" cy="152400"/>
          </a:xfrm>
        </p:grpSpPr>
        <p:cxnSp>
          <p:nvCxnSpPr>
            <p:cNvPr id="97" name="Straight Connector 96"/>
            <p:cNvCxnSpPr/>
            <p:nvPr/>
          </p:nvCxnSpPr>
          <p:spPr>
            <a:xfrm>
              <a:off x="1295400" y="3352800"/>
              <a:ext cx="152400" cy="15240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flipH="1">
              <a:off x="1295400" y="3352800"/>
              <a:ext cx="152400" cy="15240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7" name="Group 106"/>
          <p:cNvGrpSpPr/>
          <p:nvPr/>
        </p:nvGrpSpPr>
        <p:grpSpPr>
          <a:xfrm>
            <a:off x="3200398" y="2214009"/>
            <a:ext cx="152400" cy="152400"/>
            <a:chOff x="1295400" y="3352800"/>
            <a:chExt cx="152400" cy="152400"/>
          </a:xfrm>
        </p:grpSpPr>
        <p:cxnSp>
          <p:nvCxnSpPr>
            <p:cNvPr id="108" name="Straight Connector 107"/>
            <p:cNvCxnSpPr/>
            <p:nvPr/>
          </p:nvCxnSpPr>
          <p:spPr>
            <a:xfrm>
              <a:off x="1295400" y="3352800"/>
              <a:ext cx="152400" cy="152400"/>
            </a:xfrm>
            <a:prstGeom prst="line">
              <a:avLst/>
            </a:prstGeom>
            <a:ln w="158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 flipH="1">
              <a:off x="1295400" y="3352800"/>
              <a:ext cx="152400" cy="152400"/>
            </a:xfrm>
            <a:prstGeom prst="line">
              <a:avLst/>
            </a:prstGeom>
            <a:ln w="158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0" name="Group 109"/>
          <p:cNvGrpSpPr/>
          <p:nvPr/>
        </p:nvGrpSpPr>
        <p:grpSpPr>
          <a:xfrm>
            <a:off x="3970865" y="2228878"/>
            <a:ext cx="152400" cy="152400"/>
            <a:chOff x="1295400" y="3352800"/>
            <a:chExt cx="152400" cy="152400"/>
          </a:xfrm>
        </p:grpSpPr>
        <p:cxnSp>
          <p:nvCxnSpPr>
            <p:cNvPr id="111" name="Straight Connector 110"/>
            <p:cNvCxnSpPr/>
            <p:nvPr/>
          </p:nvCxnSpPr>
          <p:spPr>
            <a:xfrm>
              <a:off x="1295400" y="3352800"/>
              <a:ext cx="152400" cy="152400"/>
            </a:xfrm>
            <a:prstGeom prst="line">
              <a:avLst/>
            </a:prstGeom>
            <a:ln w="158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flipH="1">
              <a:off x="1295400" y="3352800"/>
              <a:ext cx="152400" cy="152400"/>
            </a:xfrm>
            <a:prstGeom prst="line">
              <a:avLst/>
            </a:prstGeom>
            <a:ln w="158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3" name="Group 112"/>
          <p:cNvGrpSpPr/>
          <p:nvPr/>
        </p:nvGrpSpPr>
        <p:grpSpPr>
          <a:xfrm>
            <a:off x="3217330" y="2968110"/>
            <a:ext cx="152400" cy="152400"/>
            <a:chOff x="1295400" y="3352800"/>
            <a:chExt cx="152400" cy="152400"/>
          </a:xfrm>
        </p:grpSpPr>
        <p:cxnSp>
          <p:nvCxnSpPr>
            <p:cNvPr id="114" name="Straight Connector 113"/>
            <p:cNvCxnSpPr/>
            <p:nvPr/>
          </p:nvCxnSpPr>
          <p:spPr>
            <a:xfrm>
              <a:off x="1295400" y="3352800"/>
              <a:ext cx="152400" cy="152400"/>
            </a:xfrm>
            <a:prstGeom prst="line">
              <a:avLst/>
            </a:prstGeom>
            <a:ln w="158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 flipH="1">
              <a:off x="1295400" y="3352800"/>
              <a:ext cx="152400" cy="152400"/>
            </a:xfrm>
            <a:prstGeom prst="line">
              <a:avLst/>
            </a:prstGeom>
            <a:ln w="158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6" name="Group 115"/>
          <p:cNvGrpSpPr/>
          <p:nvPr/>
        </p:nvGrpSpPr>
        <p:grpSpPr>
          <a:xfrm>
            <a:off x="3987799" y="2962274"/>
            <a:ext cx="152400" cy="152400"/>
            <a:chOff x="1295400" y="3352800"/>
            <a:chExt cx="152400" cy="152400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1295400" y="3352800"/>
              <a:ext cx="152400" cy="152400"/>
            </a:xfrm>
            <a:prstGeom prst="line">
              <a:avLst/>
            </a:prstGeom>
            <a:ln w="158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 flipH="1">
              <a:off x="1295400" y="3352800"/>
              <a:ext cx="152400" cy="152400"/>
            </a:xfrm>
            <a:prstGeom prst="line">
              <a:avLst/>
            </a:prstGeom>
            <a:ln w="158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419100" y="3655484"/>
                <a:ext cx="235917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b="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begChr m:val="⟨"/>
                              <m:endChr m:val="⟩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" y="3655484"/>
                <a:ext cx="2359172" cy="369332"/>
              </a:xfrm>
              <a:prstGeom prst="rect">
                <a:avLst/>
              </a:prstGeom>
              <a:blipFill rotWithShape="0">
                <a:blip r:embed="rId3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9" name="Rectangle 118"/>
              <p:cNvSpPr/>
              <p:nvPr/>
            </p:nvSpPr>
            <p:spPr>
              <a:xfrm>
                <a:off x="393698" y="4137541"/>
                <a:ext cx="2457148" cy="4101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d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begChr m:val="⟨"/>
                              <m:endChr m:val="⟩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9" name="Rectangle 1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698" y="4137541"/>
                <a:ext cx="2457148" cy="410112"/>
              </a:xfrm>
              <a:prstGeom prst="rect">
                <a:avLst/>
              </a:prstGeom>
              <a:blipFill rotWithShape="0">
                <a:blip r:embed="rId4"/>
                <a:stretch>
                  <a:fillRect b="-74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ight Brace 16"/>
          <p:cNvSpPr/>
          <p:nvPr/>
        </p:nvSpPr>
        <p:spPr>
          <a:xfrm>
            <a:off x="2736546" y="3720016"/>
            <a:ext cx="228600" cy="914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0" name="Rectangle 119"/>
              <p:cNvSpPr/>
              <p:nvPr/>
            </p:nvSpPr>
            <p:spPr>
              <a:xfrm>
                <a:off x="2965146" y="3907340"/>
                <a:ext cx="4775795" cy="5068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b="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  <m:r>
                            <a:rPr lang="en-US">
                              <a:latin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begChr m:val="⟨"/>
                                  <m:endChr m:val="⟩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e>
                      </m:d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d>
                          <m:r>
                            <a:rPr lang="en-US">
                              <a:latin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begChr m:val="⟨"/>
                                  <m:endChr m:val="⟩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0" name="Rectangle 1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5146" y="3907340"/>
                <a:ext cx="4775795" cy="50687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1" name="Rectangle 120"/>
              <p:cNvSpPr/>
              <p:nvPr/>
            </p:nvSpPr>
            <p:spPr>
              <a:xfrm>
                <a:off x="379446" y="4900328"/>
                <a:ext cx="7194085" cy="4113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b="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begChr m:val="⟨"/>
                              <m:endChr m:val="⟩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d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d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begChr m:val="⟨"/>
                              <m:endChr m:val="⟩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begChr m:val="⟨"/>
                              <m:endChr m:val="⟩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e>
                      </m:d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begChr m:val="⟨"/>
                              <m:endChr m:val="⟩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1" name="Rectangle 1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446" y="4900328"/>
                <a:ext cx="7194085" cy="411395"/>
              </a:xfrm>
              <a:prstGeom prst="rect">
                <a:avLst/>
              </a:prstGeom>
              <a:blipFill rotWithShape="0">
                <a:blip r:embed="rId6"/>
                <a:stretch>
                  <a:fillRect b="-74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ight Brace 17"/>
          <p:cNvSpPr/>
          <p:nvPr/>
        </p:nvSpPr>
        <p:spPr>
          <a:xfrm rot="5400000">
            <a:off x="6308384" y="4431028"/>
            <a:ext cx="276967" cy="203835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427689" y="5538452"/>
            <a:ext cx="34115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 pitchFamily="66" charset="0"/>
              </a:rPr>
              <a:t>t</a:t>
            </a:r>
            <a:r>
              <a:rPr lang="en-US" dirty="0" smtClean="0">
                <a:latin typeface="Comic Sans MS" pitchFamily="66" charset="0"/>
              </a:rPr>
              <a:t>erm quadratic in fluctuations</a:t>
            </a:r>
            <a:endParaRPr lang="en-US" dirty="0">
              <a:latin typeface="Comic Sans MS" pitchFamily="66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5713446" y="4724400"/>
            <a:ext cx="914400" cy="86429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519771" y="451393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2" name="AutoShape 7"/>
          <p:cNvSpPr>
            <a:spLocks noChangeArrowheads="1"/>
          </p:cNvSpPr>
          <p:nvPr/>
        </p:nvSpPr>
        <p:spPr bwMode="auto">
          <a:xfrm>
            <a:off x="419100" y="5687972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3" name="Rectangle 122"/>
              <p:cNvSpPr/>
              <p:nvPr/>
            </p:nvSpPr>
            <p:spPr>
              <a:xfrm>
                <a:off x="755337" y="6113204"/>
                <a:ext cx="4890121" cy="4113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b="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begChr m:val="⟨"/>
                              <m:endChr m:val="⟩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d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d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begChr m:val="⟨"/>
                              <m:endChr m:val="⟩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3" name="Rectangle 1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337" y="6113204"/>
                <a:ext cx="4890121" cy="411395"/>
              </a:xfrm>
              <a:prstGeom prst="rect">
                <a:avLst/>
              </a:prstGeom>
              <a:blipFill rotWithShape="0">
                <a:blip r:embed="rId7"/>
                <a:stretch>
                  <a:fillRect b="-74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000"/>
                            </p:stCondLst>
                            <p:childTnLst>
                              <p:par>
                                <p:cTn id="54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3000"/>
                            </p:stCondLst>
                            <p:childTnLst>
                              <p:par>
                                <p:cTn id="83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8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3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500"/>
                            </p:stCondLst>
                            <p:childTnLst>
                              <p:par>
                                <p:cTn id="13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1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/>
      <p:bldP spid="82" grpId="0" animBg="1"/>
      <p:bldP spid="10" grpId="0" animBg="1"/>
      <p:bldP spid="16" grpId="0"/>
      <p:bldP spid="119" grpId="0"/>
      <p:bldP spid="17" grpId="0" animBg="1"/>
      <p:bldP spid="120" grpId="0"/>
      <p:bldP spid="121" grpId="0"/>
      <p:bldP spid="18" grpId="0" animBg="1"/>
      <p:bldP spid="19" grpId="0"/>
      <p:bldP spid="22" grpId="0"/>
      <p:bldP spid="122" grpId="0" animBg="1"/>
      <p:bldP spid="1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 Box 8"/>
          <p:cNvSpPr txBox="1">
            <a:spLocks noChangeArrowheads="1"/>
          </p:cNvSpPr>
          <p:nvPr/>
        </p:nvSpPr>
        <p:spPr bwMode="auto">
          <a:xfrm>
            <a:off x="609600" y="310634"/>
            <a:ext cx="3352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  <a:latin typeface="Comic Sans MS" pitchFamily="66" charset="0"/>
              </a:rPr>
              <a:t>Mean field Hamiltonian </a:t>
            </a:r>
            <a:endParaRPr lang="en-US" b="1" dirty="0">
              <a:solidFill>
                <a:schemeClr val="accent1"/>
              </a:solidFill>
              <a:latin typeface="Comic Sans MS" pitchFamily="66" charset="0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135148" y="381000"/>
            <a:ext cx="228600" cy="228600"/>
          </a:xfrm>
          <a:prstGeom prst="ellipse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194096" y="961986"/>
                <a:ext cx="2369110" cy="7418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=−</m:t>
                      </m:r>
                      <m:nary>
                        <m:naryPr>
                          <m:chr m:val="∑"/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𝑖𝑗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nary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h</m:t>
                      </m:r>
                      <m:nary>
                        <m:naryPr>
                          <m:chr m:val="∑"/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096" y="961986"/>
                <a:ext cx="2369110" cy="74187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Arrow Connector 13"/>
          <p:cNvCxnSpPr/>
          <p:nvPr/>
        </p:nvCxnSpPr>
        <p:spPr>
          <a:xfrm flipV="1">
            <a:off x="745066" y="1537320"/>
            <a:ext cx="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0" y="2008228"/>
            <a:ext cx="42562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B050"/>
                </a:solidFill>
                <a:latin typeface="Comic Sans MS" pitchFamily="66" charset="0"/>
              </a:rPr>
              <a:t>Note I dropped here the factor ½ introduced previously </a:t>
            </a:r>
          </a:p>
          <a:p>
            <a:r>
              <a:rPr lang="en-US" sz="1200" dirty="0" smtClean="0">
                <a:solidFill>
                  <a:srgbClr val="00B050"/>
                </a:solidFill>
                <a:latin typeface="Comic Sans MS" pitchFamily="66" charset="0"/>
              </a:rPr>
              <a:t>to keep the notation simple. </a:t>
            </a:r>
            <a:endParaRPr lang="en-US" sz="1200" dirty="0">
              <a:solidFill>
                <a:srgbClr val="92D050"/>
              </a:solidFill>
              <a:latin typeface="Comic Sans MS" pitchFamily="66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745066" y="1918320"/>
            <a:ext cx="2971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AutoShape 7"/>
          <p:cNvSpPr>
            <a:spLocks noChangeArrowheads="1"/>
          </p:cNvSpPr>
          <p:nvPr/>
        </p:nvSpPr>
        <p:spPr bwMode="auto">
          <a:xfrm>
            <a:off x="2667000" y="1218621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3067127" y="948502"/>
                <a:ext cx="6045501" cy="7418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𝑚𝑓</m:t>
                          </m:r>
                        </m:sub>
                      </m:sSub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=−</m:t>
                      </m:r>
                      <m:nary>
                        <m:naryPr>
                          <m:chr m:val="∑"/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𝑖𝑗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⟨"/>
                                  <m:endChr m:val="⟩"/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  <m:d>
                                <m:dPr>
                                  <m:begChr m:val="⟨"/>
                                  <m:endChr m:val="⟩"/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begChr m:val="⟨"/>
                                  <m:endChr m:val="⟩"/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  <m:d>
                                <m:d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d>
                                    <m:dPr>
                                      <m:begChr m:val="⟨"/>
                                      <m:endChr m:val="⟩"/>
                                      <m:ctrlP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16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600" i="1">
                                              <a:latin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en-US" sz="1600" i="1">
                                              <a:latin typeface="Cambria Math" panose="02040503050406030204" pitchFamily="18" charset="0"/>
                                            </a:rPr>
                                            <m:t>𝑗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</m:d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begChr m:val="⟨"/>
                                  <m:endChr m:val="⟩"/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</m:e>
                              </m:d>
                              <m:d>
                                <m:d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d>
                                    <m:dPr>
                                      <m:begChr m:val="⟨"/>
                                      <m:endChr m:val="⟩"/>
                                      <m:ctrlP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16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600" i="1">
                                              <a:latin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en-US" sz="1600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</m:d>
                            </m:e>
                          </m:d>
                        </m:e>
                      </m:nary>
                      <m:r>
                        <a:rPr lang="en-US" sz="16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600" i="1">
                          <a:latin typeface="Cambria Math" panose="02040503050406030204" pitchFamily="18" charset="0"/>
                        </a:rPr>
                        <m:t>h</m:t>
                      </m:r>
                      <m:nary>
                        <m:naryPr>
                          <m:chr m:val="∑"/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7127" y="948502"/>
                <a:ext cx="6045501" cy="74187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0" name="Text Box 8"/>
          <p:cNvSpPr txBox="1">
            <a:spLocks noChangeArrowheads="1"/>
          </p:cNvSpPr>
          <p:nvPr/>
        </p:nvSpPr>
        <p:spPr bwMode="auto">
          <a:xfrm>
            <a:off x="135148" y="2685575"/>
            <a:ext cx="379306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How is </a:t>
            </a:r>
            <a:r>
              <a:rPr lang="en-US" b="1" dirty="0" err="1" smtClean="0">
                <a:solidFill>
                  <a:srgbClr val="0070C0"/>
                </a:solidFill>
              </a:rPr>
              <a:t>H</a:t>
            </a:r>
            <a:r>
              <a:rPr lang="en-US" b="1" baseline="-25000" dirty="0" err="1" smtClean="0">
                <a:solidFill>
                  <a:srgbClr val="0070C0"/>
                </a:solidFill>
              </a:rPr>
              <a:t>mf</a:t>
            </a:r>
            <a:r>
              <a:rPr lang="en-US" b="1" dirty="0">
                <a:solidFill>
                  <a:srgbClr val="0070C0"/>
                </a:solidFill>
              </a:rPr>
              <a:t> simplifying the problem</a:t>
            </a:r>
            <a:r>
              <a:rPr lang="en-US" b="1" dirty="0" smtClean="0">
                <a:solidFill>
                  <a:srgbClr val="0070C0"/>
                </a:solidFill>
              </a:rPr>
              <a:t>?   </a:t>
            </a:r>
            <a:endParaRPr lang="en-US" b="1" dirty="0" smtClean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81" name="AutoShape 7"/>
          <p:cNvSpPr>
            <a:spLocks noChangeArrowheads="1"/>
          </p:cNvSpPr>
          <p:nvPr/>
        </p:nvSpPr>
        <p:spPr bwMode="auto">
          <a:xfrm>
            <a:off x="3810000" y="2775981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4239360" y="2665185"/>
                <a:ext cx="1797672" cy="4101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</m:d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S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av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9360" y="2665185"/>
                <a:ext cx="1797672" cy="410112"/>
              </a:xfrm>
              <a:prstGeom prst="rect">
                <a:avLst/>
              </a:prstGeom>
              <a:blipFill rotWithShape="0">
                <a:blip r:embed="rId5"/>
                <a:stretch>
                  <a:fillRect b="-89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20"/>
          <p:cNvSpPr/>
          <p:nvPr/>
        </p:nvSpPr>
        <p:spPr>
          <a:xfrm>
            <a:off x="5848571" y="2665185"/>
            <a:ext cx="33716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i</a:t>
            </a:r>
            <a:r>
              <a:rPr lang="en-US" b="1" dirty="0" smtClean="0">
                <a:solidFill>
                  <a:srgbClr val="0070C0"/>
                </a:solidFill>
              </a:rPr>
              <a:t>ndependent of summation index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249448" y="3195870"/>
                <a:ext cx="8686800" cy="16269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𝑚𝑓</m:t>
                          </m:r>
                        </m:sub>
                      </m:sSub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−</m:t>
                      </m:r>
                      <m:nary>
                        <m:naryPr>
                          <m:chr m:val="∑"/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𝑖𝑗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⟨"/>
                                  <m:endChr m:val="⟩"/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  <m:d>
                                <m:dPr>
                                  <m:begChr m:val="⟨"/>
                                  <m:endChr m:val="⟩"/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begChr m:val="⟨"/>
                                  <m:endChr m:val="⟩"/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  <m:d>
                                <m:d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d>
                                    <m:dPr>
                                      <m:begChr m:val="⟨"/>
                                      <m:endChr m:val="⟩"/>
                                      <m:ctrlP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16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600" i="1">
                                              <a:latin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en-US" sz="1600" i="1">
                                              <a:latin typeface="Cambria Math" panose="02040503050406030204" pitchFamily="18" charset="0"/>
                                            </a:rPr>
                                            <m:t>𝑗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</m:d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begChr m:val="⟨"/>
                                  <m:endChr m:val="⟩"/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</m:e>
                              </m:d>
                              <m:d>
                                <m:d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d>
                                    <m:dPr>
                                      <m:begChr m:val="⟨"/>
                                      <m:endChr m:val="⟩"/>
                                      <m:ctrlP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16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600" i="1">
                                              <a:latin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en-US" sz="1600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</m:d>
                            </m:e>
                          </m:d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h</m:t>
                          </m:r>
                          <m:nary>
                            <m:naryPr>
                              <m:chr m:val="∑"/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e>
                      </m:nary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=−</m:t>
                      </m:r>
                      <m:d>
                        <m:d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⟨"/>
                                  <m:endChr m:val="⟩"/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nary>
                            <m:naryPr>
                              <m:chr m:val="∑"/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15"/>
                                </m:r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m:rPr>
                                  <m:brk m:alnAt="23"/>
                                </m:rP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𝑖𝑗</m:t>
                                  </m:r>
                                </m:sub>
                              </m:sSub>
                            </m:e>
                          </m:nary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⟨"/>
                                  <m:endChr m:val="⟩"/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/>
                                  </m:sSub>
                                </m:e>
                              </m:d>
                            </m:e>
                            <m:sup/>
                          </m:sSup>
                          <m:nary>
                            <m:naryPr>
                              <m:chr m:val="∑"/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15"/>
                                </m:r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m:rPr>
                                  <m:brk m:alnAt="23"/>
                                </m:rP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𝑖𝑗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nary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⟨"/>
                                  <m:endChr m:val="⟩"/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nary>
                            <m:naryPr>
                              <m:chr m:val="∑"/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15"/>
                                </m:rP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m:rPr>
                                  <m:brk m:alnAt="23"/>
                                </m:rP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𝑖𝑗</m:t>
                                  </m:r>
                                </m:sub>
                              </m:sSub>
                            </m:e>
                          </m:nary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⟨"/>
                                  <m:endChr m:val="⟩"/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</m:d>
                            </m:e>
                            <m:sup/>
                          </m:sSup>
                          <m:nary>
                            <m:naryPr>
                              <m:chr m:val="∑"/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15"/>
                                </m:rP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m:rPr>
                                  <m:brk m:alnAt="23"/>
                                </m:rP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𝑖𝑗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⟨"/>
                                  <m:endChr m:val="⟩"/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nary>
                            <m:naryPr>
                              <m:chr m:val="∑"/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15"/>
                                </m:rP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m:rPr>
                                  <m:brk m:alnAt="23"/>
                                </m:rP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𝑖𝑗</m:t>
                                  </m:r>
                                </m:sub>
                              </m:sSub>
                            </m:e>
                          </m:nary>
                        </m:e>
                      </m:d>
                      <m:r>
                        <a:rPr lang="en-US" sz="16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600" i="1">
                          <a:latin typeface="Cambria Math" panose="02040503050406030204" pitchFamily="18" charset="0"/>
                        </a:rPr>
                        <m:t>h</m:t>
                      </m:r>
                      <m:nary>
                        <m:naryPr>
                          <m:chr m:val="∑"/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448" y="3195870"/>
                <a:ext cx="8686800" cy="162692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474133" y="5097594"/>
                <a:ext cx="7513320" cy="88505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=−</m:t>
                      </m:r>
                      <m:d>
                        <m:d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⟨"/>
                                  <m:endChr m:val="⟩"/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</m:d>
                            </m:e>
                            <m:sup/>
                          </m:sSup>
                          <m:nary>
                            <m:naryPr>
                              <m:chr m:val="∑"/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15"/>
                                </m:rP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m:rPr>
                                  <m:brk m:alnAt="23"/>
                                </m:rP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𝑖𝑗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nary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⟨"/>
                                  <m:endChr m:val="⟩"/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</m:d>
                            </m:e>
                            <m:sup/>
                          </m:sSup>
                          <m:nary>
                            <m:naryPr>
                              <m:chr m:val="∑"/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15"/>
                                </m:rP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m:rPr>
                                  <m:brk m:alnAt="23"/>
                                </m:rP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𝑖𝑗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⟨"/>
                                  <m:endChr m:val="⟩"/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nary>
                            <m:naryPr>
                              <m:chr m:val="∑"/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15"/>
                                </m:rP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m:rPr>
                                  <m:brk m:alnAt="23"/>
                                </m:rP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𝑖𝑗</m:t>
                                  </m:r>
                                </m:sub>
                              </m:sSub>
                            </m:e>
                          </m:nary>
                        </m:e>
                      </m:d>
                      <m:r>
                        <a:rPr lang="en-US" sz="16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600" i="1">
                          <a:latin typeface="Cambria Math" panose="02040503050406030204" pitchFamily="18" charset="0"/>
                        </a:rPr>
                        <m:t>h</m:t>
                      </m:r>
                      <m:nary>
                        <m:naryPr>
                          <m:chr m:val="∑"/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133" y="5097594"/>
                <a:ext cx="7513320" cy="88505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917371" y="5886705"/>
                <a:ext cx="4572000" cy="74148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limLoc m:val="undOvr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1400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𝑖𝑗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nary>
                      <m:r>
                        <a:rPr lang="en-US" sz="1400" i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nary>
                            <m:naryPr>
                              <m:chr m:val="∑"/>
                              <m:limLoc m:val="undOvr"/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e>
                                <m:sub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𝑖𝑗</m:t>
                                  </m:r>
                                </m:sub>
                              </m:sSub>
                            </m:e>
                          </m:nary>
                          <m:r>
                            <a:rPr lang="en-US" sz="1400" i="0"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nary>
                      <m:nary>
                        <m:naryPr>
                          <m:chr m:val="∑"/>
                          <m:limLoc m:val="undOvr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nary>
                            <m:naryPr>
                              <m:chr m:val="∑"/>
                              <m:limLoc m:val="undOvr"/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e>
                                <m:sub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𝑖𝑗</m:t>
                                  </m:r>
                                </m:sub>
                              </m:sSub>
                            </m:e>
                          </m:nary>
                          <m:r>
                            <a:rPr lang="en-US" sz="1400" i="0">
                              <a:latin typeface="Cambria Math" panose="02040503050406030204" pitchFamily="18" charset="0"/>
                            </a:rPr>
                            <m:t>=</m:t>
                          </m:r>
                          <m:nary>
                            <m:naryPr>
                              <m:chr m:val="∑"/>
                              <m:limLoc m:val="undOvr"/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1400" i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e>
                                <m:sub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𝑖𝑗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e>
                      </m:nary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7371" y="5886705"/>
                <a:ext cx="4572000" cy="741485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5" name="Rectangle 84"/>
          <p:cNvSpPr/>
          <p:nvPr/>
        </p:nvSpPr>
        <p:spPr>
          <a:xfrm>
            <a:off x="194096" y="6075682"/>
            <a:ext cx="7232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using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9" grpId="0" animBg="1"/>
      <p:bldP spid="50" grpId="0"/>
      <p:bldP spid="54" grpId="0"/>
      <p:bldP spid="72" grpId="0" animBg="1"/>
      <p:bldP spid="73" grpId="0"/>
      <p:bldP spid="80" grpId="0"/>
      <p:bldP spid="81" grpId="0" animBg="1"/>
      <p:bldP spid="20" grpId="0"/>
      <p:bldP spid="21" grpId="0"/>
      <p:bldP spid="22" grpId="0"/>
      <p:bldP spid="23" grpId="0"/>
      <p:bldP spid="28" grpId="0"/>
      <p:bldP spid="8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 34"/>
              <p:cNvSpPr/>
              <p:nvPr/>
            </p:nvSpPr>
            <p:spPr>
              <a:xfrm>
                <a:off x="1319351" y="5610083"/>
                <a:ext cx="4106894" cy="8956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𝑚𝑓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=−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𝜂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r>
                        <a:rPr lang="en-US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𝜂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r>
                        <a:rPr lang="en-US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5" name="Rectangle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9351" y="5610083"/>
                <a:ext cx="4106894" cy="89563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AutoShape 7"/>
          <p:cNvSpPr>
            <a:spLocks noChangeArrowheads="1"/>
          </p:cNvSpPr>
          <p:nvPr/>
        </p:nvSpPr>
        <p:spPr bwMode="auto">
          <a:xfrm>
            <a:off x="3556825" y="1449278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1464716" y="2268569"/>
            <a:ext cx="4716562" cy="79556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/>
              <p:cNvSpPr/>
              <p:nvPr/>
            </p:nvSpPr>
            <p:spPr>
              <a:xfrm>
                <a:off x="76200" y="228600"/>
                <a:ext cx="4104212" cy="88505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=−</m:t>
                      </m:r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</m:d>
                        </m:e>
                        <m:sup/>
                      </m:sSup>
                      <m:d>
                        <m:d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/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nary>
                                <m:naryPr>
                                  <m:chr m:val="∑"/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  <m:sup/>
                                <m:e>
                                  <m:sSub>
                                    <m:sSubPr>
                                      <m:ctrlP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  <m:t>𝐽</m:t>
                                      </m:r>
                                    </m:e>
                                    <m:sub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  <m:t>𝑖𝑗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</m:e>
                              </m:nary>
                            </m:e>
                          </m:nary>
                        </m:e>
                      </m:d>
                      <m:r>
                        <a:rPr lang="en-US" sz="16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600" i="1">
                          <a:latin typeface="Cambria Math" panose="02040503050406030204" pitchFamily="18" charset="0"/>
                        </a:rPr>
                        <m:t>h</m:t>
                      </m:r>
                      <m:nary>
                        <m:naryPr>
                          <m:chr m:val="∑"/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38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228600"/>
                <a:ext cx="4104212" cy="88505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Rectangle 38"/>
          <p:cNvSpPr/>
          <p:nvPr/>
        </p:nvSpPr>
        <p:spPr>
          <a:xfrm>
            <a:off x="4180412" y="486459"/>
            <a:ext cx="840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 pitchFamily="66" charset="0"/>
              </a:rPr>
              <a:t>w</a:t>
            </a:r>
            <a:r>
              <a:rPr lang="en-US" dirty="0" smtClean="0">
                <a:latin typeface="Comic Sans MS" pitchFamily="66" charset="0"/>
              </a:rPr>
              <a:t>here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/>
              <p:cNvSpPr/>
              <p:nvPr/>
            </p:nvSpPr>
            <p:spPr>
              <a:xfrm>
                <a:off x="4857027" y="293484"/>
                <a:ext cx="1973169" cy="7149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</m:d>
                        </m:e>
                        <m:sup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nary>
                        <m:naryPr>
                          <m:chr m:val="∑"/>
                          <m:limLoc m:val="subSup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𝑖𝑗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0" name="Rectangle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7027" y="293484"/>
                <a:ext cx="1973169" cy="714939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Rectangle 40"/>
          <p:cNvSpPr/>
          <p:nvPr/>
        </p:nvSpPr>
        <p:spPr>
          <a:xfrm>
            <a:off x="6952974" y="486459"/>
            <a:ext cx="20922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 pitchFamily="66" charset="0"/>
              </a:rPr>
              <a:t>i</a:t>
            </a:r>
            <a:r>
              <a:rPr lang="en-US" dirty="0" smtClean="0">
                <a:latin typeface="Comic Sans MS" pitchFamily="66" charset="0"/>
              </a:rPr>
              <a:t>ndependent of </a:t>
            </a:r>
            <a:r>
              <a:rPr lang="en-US" dirty="0" err="1">
                <a:latin typeface="Comic Sans MS" pitchFamily="66" charset="0"/>
              </a:rPr>
              <a:t>i</a:t>
            </a:r>
            <a:r>
              <a:rPr lang="en-US" dirty="0" err="1" smtClean="0">
                <a:latin typeface="Comic Sans MS" pitchFamily="66" charset="0"/>
              </a:rPr>
              <a:t>,j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1549693" y="2490894"/>
            <a:ext cx="24833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 pitchFamily="66" charset="0"/>
              </a:rPr>
              <a:t>w</a:t>
            </a:r>
            <a:r>
              <a:rPr lang="en-US" dirty="0" smtClean="0">
                <a:latin typeface="Comic Sans MS" pitchFamily="66" charset="0"/>
              </a:rPr>
              <a:t>ith the mean field  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42"/>
              <p:cNvSpPr/>
              <p:nvPr/>
            </p:nvSpPr>
            <p:spPr>
              <a:xfrm>
                <a:off x="3666678" y="2178223"/>
                <a:ext cx="2259849" cy="9269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</m:d>
                      <m:nary>
                        <m:naryPr>
                          <m:chr m:val="∑"/>
                          <m:limLoc m:val="undOvr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  <m:sup/>
                        <m:e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2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𝑖𝑗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3" name="Rectangle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6678" y="2178223"/>
                <a:ext cx="2259849" cy="9269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ctangle 43"/>
              <p:cNvSpPr/>
              <p:nvPr/>
            </p:nvSpPr>
            <p:spPr>
              <a:xfrm>
                <a:off x="1634892" y="1141380"/>
                <a:ext cx="1921933" cy="7414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limLoc m:val="undOvr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1400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𝑖𝑗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nary>
                      <m:r>
                        <a:rPr lang="en-US" sz="140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140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𝑖𝑗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44" name="Rectangle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4892" y="1141380"/>
                <a:ext cx="1921933" cy="74148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Rectangle 44"/>
          <p:cNvSpPr/>
          <p:nvPr/>
        </p:nvSpPr>
        <p:spPr>
          <a:xfrm>
            <a:off x="2889069" y="4267239"/>
            <a:ext cx="35381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 pitchFamily="66" charset="0"/>
              </a:rPr>
              <a:t>w</a:t>
            </a:r>
            <a:r>
              <a:rPr lang="en-US" dirty="0" smtClean="0">
                <a:latin typeface="Comic Sans MS" pitchFamily="66" charset="0"/>
              </a:rPr>
              <a:t>ith z= # of nearest neighbors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ctangle 45"/>
              <p:cNvSpPr/>
              <p:nvPr/>
            </p:nvSpPr>
            <p:spPr>
              <a:xfrm>
                <a:off x="4225641" y="1088161"/>
                <a:ext cx="4689759" cy="88505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𝑚𝑓</m:t>
                          </m:r>
                        </m:sub>
                      </m:sSub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=−</m:t>
                      </m:r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</m:d>
                        </m:e>
                        <m:sup/>
                      </m:sSup>
                      <m:d>
                        <m:d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/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nary>
                                <m:naryPr>
                                  <m:chr m:val="∑"/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  <m:sup/>
                                <m:e>
                                  <m:sSub>
                                    <m:sSubPr>
                                      <m:ctrlP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  <m:t>𝐽</m:t>
                                      </m:r>
                                    </m:e>
                                    <m:sub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  <m:t>𝑖𝑗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nary>
                            </m:e>
                          </m:nary>
                        </m:e>
                      </m:d>
                      <m:r>
                        <a:rPr lang="en-US" sz="16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600" i="1">
                          <a:latin typeface="Cambria Math" panose="02040503050406030204" pitchFamily="18" charset="0"/>
                        </a:rPr>
                        <m:t>h</m:t>
                      </m:r>
                      <m:nary>
                        <m:naryPr>
                          <m:chr m:val="∑"/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46" name="Rectangle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5641" y="1088161"/>
                <a:ext cx="4689759" cy="88505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AutoShape 7"/>
          <p:cNvSpPr>
            <a:spLocks noChangeArrowheads="1"/>
          </p:cNvSpPr>
          <p:nvPr/>
        </p:nvSpPr>
        <p:spPr bwMode="auto">
          <a:xfrm>
            <a:off x="566356" y="4315395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AutoShape 7"/>
          <p:cNvSpPr>
            <a:spLocks noChangeArrowheads="1"/>
          </p:cNvSpPr>
          <p:nvPr/>
        </p:nvSpPr>
        <p:spPr bwMode="auto">
          <a:xfrm>
            <a:off x="566356" y="4990127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Right Brace 49"/>
          <p:cNvSpPr/>
          <p:nvPr/>
        </p:nvSpPr>
        <p:spPr>
          <a:xfrm rot="5400000">
            <a:off x="5343387" y="2938891"/>
            <a:ext cx="209826" cy="685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5029200" y="3384664"/>
            <a:ext cx="353165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00B050"/>
                </a:solidFill>
                <a:latin typeface="Comic Sans MS" pitchFamily="66" charset="0"/>
              </a:rPr>
              <a:t>For nearest neighbor interaction </a:t>
            </a:r>
          </a:p>
          <a:p>
            <a:r>
              <a:rPr lang="en-US" sz="1600" dirty="0" smtClean="0">
                <a:solidFill>
                  <a:srgbClr val="00B050"/>
                </a:solidFill>
                <a:latin typeface="Comic Sans MS" pitchFamily="66" charset="0"/>
              </a:rPr>
              <a:t>identical for all nearest neighbors</a:t>
            </a:r>
          </a:p>
          <a:p>
            <a:r>
              <a:rPr lang="en-US" sz="1600" dirty="0">
                <a:solidFill>
                  <a:srgbClr val="00B050"/>
                </a:solidFill>
                <a:latin typeface="Comic Sans MS" pitchFamily="66" charset="0"/>
              </a:rPr>
              <a:t>s</a:t>
            </a:r>
            <a:r>
              <a:rPr lang="en-US" sz="1600" dirty="0" smtClean="0">
                <a:solidFill>
                  <a:srgbClr val="00B050"/>
                </a:solidFill>
                <a:latin typeface="Comic Sans MS" pitchFamily="66" charset="0"/>
              </a:rPr>
              <a:t>uch that, e.g.,  2J</a:t>
            </a:r>
            <a:r>
              <a:rPr lang="en-US" sz="1600" baseline="-25000" dirty="0" smtClean="0">
                <a:solidFill>
                  <a:srgbClr val="00B050"/>
                </a:solidFill>
                <a:latin typeface="Comic Sans MS" pitchFamily="66" charset="0"/>
              </a:rPr>
              <a:t>12</a:t>
            </a:r>
            <a:r>
              <a:rPr lang="en-US" sz="1600" dirty="0" smtClean="0">
                <a:solidFill>
                  <a:srgbClr val="00B050"/>
                </a:solidFill>
                <a:latin typeface="Comic Sans MS" pitchFamily="66" charset="0"/>
              </a:rPr>
              <a:t>=J </a:t>
            </a:r>
            <a:endParaRPr lang="en-US" sz="1600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Rectangle 51"/>
              <p:cNvSpPr/>
              <p:nvPr/>
            </p:nvSpPr>
            <p:spPr>
              <a:xfrm>
                <a:off x="1347073" y="3977495"/>
                <a:ext cx="1444306" cy="9269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limLoc m:val="undOvr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  <m:sup/>
                        <m:e>
                          <m:r>
                            <a:rPr lang="en-US">
                              <a:latin typeface="Cambria Math" panose="02040503050406030204" pitchFamily="18" charset="0"/>
                            </a:rPr>
                            <m:t>2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𝑖𝑗</m:t>
                              </m:r>
                            </m:sub>
                          </m:sSub>
                        </m:e>
                      </m:nary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𝑧𝐽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2" name="Rectangle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7073" y="3977495"/>
                <a:ext cx="1444306" cy="92692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angle 52"/>
              <p:cNvSpPr/>
              <p:nvPr/>
            </p:nvSpPr>
            <p:spPr>
              <a:xfrm>
                <a:off x="1464716" y="4951245"/>
                <a:ext cx="15725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𝜂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𝑧𝐽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3" name="Rectangle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4716" y="4951245"/>
                <a:ext cx="1572546" cy="369332"/>
              </a:xfrm>
              <a:prstGeom prst="rect">
                <a:avLst/>
              </a:prstGeom>
              <a:blipFill rotWithShape="0">
                <a:blip r:embed="rId9"/>
                <a:stretch>
                  <a:fillRect b="-98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AutoShape 7"/>
          <p:cNvSpPr>
            <a:spLocks noChangeArrowheads="1"/>
          </p:cNvSpPr>
          <p:nvPr/>
        </p:nvSpPr>
        <p:spPr bwMode="auto">
          <a:xfrm>
            <a:off x="566356" y="5968766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813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 animBg="1"/>
      <p:bldP spid="37" grpId="0" animBg="1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 animBg="1"/>
      <p:bldP spid="48" grpId="0" animBg="1"/>
      <p:bldP spid="50" grpId="0" animBg="1"/>
      <p:bldP spid="51" grpId="0"/>
      <p:bldP spid="52" grpId="0"/>
      <p:bldP spid="53" grpId="0"/>
      <p:bldP spid="5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685801" y="2209800"/>
                <a:ext cx="3200400" cy="80573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=−1</m:t>
                              </m:r>
                            </m:sub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𝛽𝜂</m:t>
                                  </m:r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sup>
                              </m:sSup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limLoc m:val="undOvr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=−1</m:t>
                              </m:r>
                            </m:sub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𝛽𝜂</m:t>
                                  </m:r>
                                </m:sup>
                              </m:sSup>
                            </m:e>
                          </m:nary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1" y="2209800"/>
                <a:ext cx="3200400" cy="80573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13063" y="695903"/>
            <a:ext cx="21339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Thermodynamics of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905000" y="477413"/>
                <a:ext cx="2109488" cy="8063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𝑚𝑓</m:t>
                          </m:r>
                        </m:sub>
                      </m:sSub>
                      <m:r>
                        <a:rPr lang="en-US" sz="16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𝜂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r>
                        <a:rPr lang="en-US" sz="160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sz="160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0" y="477413"/>
                <a:ext cx="2109488" cy="80631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3886200" y="716109"/>
            <a:ext cx="52951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i</a:t>
            </a:r>
            <a:r>
              <a:rPr lang="en-US" b="1" dirty="0" smtClean="0">
                <a:solidFill>
                  <a:srgbClr val="0070C0"/>
                </a:solidFill>
              </a:rPr>
              <a:t>s formally identical to non-interacting spins in a field </a:t>
            </a:r>
          </a:p>
          <a:p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0070C0"/>
                </a:solidFill>
              </a:rPr>
              <a:t>                                                                (</a:t>
            </a:r>
            <a:r>
              <a:rPr lang="en-US" b="1" dirty="0" err="1" smtClean="0">
                <a:solidFill>
                  <a:srgbClr val="0070C0"/>
                </a:solidFill>
              </a:rPr>
              <a:t>paramagnetism</a:t>
            </a:r>
            <a:r>
              <a:rPr lang="en-US" b="1" dirty="0" smtClean="0">
                <a:solidFill>
                  <a:srgbClr val="0070C0"/>
                </a:solidFill>
              </a:rPr>
              <a:t>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6930" y="1268185"/>
            <a:ext cx="20092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For </a:t>
            </a:r>
            <a:r>
              <a:rPr lang="en-US" b="1" dirty="0" err="1" smtClean="0">
                <a:solidFill>
                  <a:srgbClr val="0070C0"/>
                </a:solidFill>
              </a:rPr>
              <a:t>Ising</a:t>
            </a:r>
            <a:r>
              <a:rPr lang="en-US" b="1" dirty="0" smtClean="0">
                <a:solidFill>
                  <a:srgbClr val="0070C0"/>
                </a:solidFill>
              </a:rPr>
              <a:t> spins with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1935032" y="1268185"/>
                <a:ext cx="82785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r>
                        <a:rPr lang="en-US" b="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5032" y="1268185"/>
                <a:ext cx="827855" cy="36933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3657600" y="2209800"/>
                <a:ext cx="2813399" cy="6726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𝛽𝜂</m:t>
                              </m:r>
                            </m:sup>
                          </m:sSup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𝛽𝜂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𝛽𝜂</m:t>
                              </m:r>
                            </m:sup>
                          </m:sSup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𝛽𝜂</m:t>
                              </m:r>
                            </m:sup>
                          </m:sSup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tanh</m:t>
                          </m:r>
                        </m:fName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𝛽𝜂</m:t>
                          </m:r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2209800"/>
                <a:ext cx="2813399" cy="67268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381001" y="3748593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1008472" y="3678227"/>
                <a:ext cx="280640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𝑎𝑣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tanh</m:t>
                          </m:r>
                        </m:fName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𝛽</m:t>
                          </m:r>
                          <m:d>
                            <m:d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begChr m:val="⟨"/>
                                  <m:endChr m:val="⟩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</m:d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𝑧𝐽</m:t>
                              </m:r>
                              <m:r>
                                <m:rPr>
                                  <m:nor/>
                                </m:rPr>
                                <a:rPr lang="en-US" dirty="0"/>
                                <m:t> 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8472" y="3678227"/>
                <a:ext cx="2806409" cy="369332"/>
              </a:xfrm>
              <a:prstGeom prst="rect">
                <a:avLst/>
              </a:prstGeom>
              <a:blipFill rotWithShape="0">
                <a:blip r:embed="rId6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863920" y="4668199"/>
            <a:ext cx="3352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  <a:latin typeface="Comic Sans MS" pitchFamily="66" charset="0"/>
              </a:rPr>
              <a:t>Zero field solution (h=0)</a:t>
            </a:r>
            <a:endParaRPr lang="en-US" b="1" dirty="0">
              <a:solidFill>
                <a:schemeClr val="accent1"/>
              </a:solidFill>
              <a:latin typeface="Comic Sans MS" pitchFamily="66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389468" y="4738565"/>
            <a:ext cx="228600" cy="228600"/>
          </a:xfrm>
          <a:prstGeom prst="ellipse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757156" y="5330893"/>
                <a:ext cx="228415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tanh</m:t>
                          </m:r>
                        </m:fName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𝛽</m:t>
                          </m:r>
                          <m:d>
                            <m:d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⟨"/>
                                  <m:endChr m:val="⟩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</m:d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𝑧𝐽</m:t>
                              </m:r>
                              <m:r>
                                <m:rPr>
                                  <m:nor/>
                                </m:rPr>
                                <a:rPr lang="en-US" dirty="0"/>
                                <m:t> 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156" y="5330893"/>
                <a:ext cx="2284150" cy="369332"/>
              </a:xfrm>
              <a:prstGeom prst="rect">
                <a:avLst/>
              </a:prstGeom>
              <a:blipFill rotWithShape="0">
                <a:blip r:embed="rId7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04376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000"/>
                            </p:stCondLst>
                            <p:childTnLst>
                              <p:par>
                                <p:cTn id="5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 animBg="1"/>
      <p:bldP spid="10" grpId="0"/>
      <p:bldP spid="11" grpId="0"/>
      <p:bldP spid="12" grpId="0" animBg="1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990600"/>
            <a:ext cx="3429000" cy="215265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752600" y="152400"/>
                <a:ext cx="141891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tanh</m:t>
                          </m:r>
                        </m:fNam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𝑎𝑦</m:t>
                          </m:r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152400"/>
                <a:ext cx="1418915" cy="369332"/>
              </a:xfrm>
              <a:prstGeom prst="rect">
                <a:avLst/>
              </a:prstGeom>
              <a:blipFill rotWithShape="0">
                <a:blip r:embed="rId3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304800" y="152400"/>
            <a:ext cx="13884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Let’s explore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230858" y="152400"/>
            <a:ext cx="28098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o</a:t>
            </a:r>
            <a:r>
              <a:rPr lang="en-US" b="1" dirty="0" smtClean="0">
                <a:solidFill>
                  <a:srgbClr val="0070C0"/>
                </a:solidFill>
              </a:rPr>
              <a:t>n variation of parameter a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47810" y="990600"/>
            <a:ext cx="702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r>
              <a:rPr lang="en-US" dirty="0" smtClean="0"/>
              <a:t>=0.5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973667"/>
            <a:ext cx="3429000" cy="215265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105400" y="914400"/>
            <a:ext cx="702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a=0.7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67" y="3943350"/>
            <a:ext cx="3429000" cy="215265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47810" y="3962400"/>
            <a:ext cx="702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a=1.0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3962400"/>
            <a:ext cx="3429000" cy="21336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5105400" y="3962400"/>
            <a:ext cx="702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a=1.2</a:t>
            </a: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7772400" y="4306331"/>
            <a:ext cx="76200" cy="762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7747000" y="4382531"/>
            <a:ext cx="821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Y=0.66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469214" y="5669464"/>
            <a:ext cx="891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Y=-0.66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739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500"/>
                            </p:stCondLst>
                            <p:childTnLst>
                              <p:par>
                                <p:cTn id="7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8" grpId="0"/>
      <p:bldP spid="10" grpId="0"/>
      <p:bldP spid="15" grpId="0"/>
      <p:bldP spid="16" grpId="0" animBg="1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4275037" y="6031739"/>
            <a:ext cx="4716562" cy="79556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838200"/>
            <a:ext cx="3429000" cy="21526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919095" y="922867"/>
            <a:ext cx="702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a=2.0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010400" y="1549401"/>
            <a:ext cx="76200" cy="762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" y="762000"/>
            <a:ext cx="3429000" cy="2133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3400" y="653534"/>
            <a:ext cx="702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a=1.5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386665" y="922867"/>
            <a:ext cx="76200" cy="762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285170" y="956734"/>
            <a:ext cx="821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Y=0.86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33400" y="2710934"/>
            <a:ext cx="891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Y=-0.86</a:t>
            </a:r>
            <a:endParaRPr lang="en-US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2380988"/>
              </p:ext>
            </p:extLst>
          </p:nvPr>
        </p:nvGraphicFramePr>
        <p:xfrm>
          <a:off x="0" y="3231092"/>
          <a:ext cx="4666291" cy="35962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Graph" r:id="rId5" imgW="3876840" imgH="2986920" progId="Origin50.Graph">
                  <p:embed/>
                </p:oleObj>
              </mc:Choice>
              <mc:Fallback>
                <p:oleObj name="Graph" r:id="rId5" imgW="3876840" imgH="2986920" progId="Origin50.Graph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0" y="3231092"/>
                        <a:ext cx="4666291" cy="35962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Freeform 11"/>
          <p:cNvSpPr/>
          <p:nvPr/>
        </p:nvSpPr>
        <p:spPr>
          <a:xfrm>
            <a:off x="1077846" y="3770841"/>
            <a:ext cx="2398054" cy="2438400"/>
          </a:xfrm>
          <a:custGeom>
            <a:avLst/>
            <a:gdLst>
              <a:gd name="connsiteX0" fmla="*/ 2396067 w 2398054"/>
              <a:gd name="connsiteY0" fmla="*/ 2438400 h 2438400"/>
              <a:gd name="connsiteX1" fmla="*/ 2362200 w 2398054"/>
              <a:gd name="connsiteY1" fmla="*/ 1947334 h 2438400"/>
              <a:gd name="connsiteX2" fmla="*/ 2150534 w 2398054"/>
              <a:gd name="connsiteY2" fmla="*/ 1320800 h 2438400"/>
              <a:gd name="connsiteX3" fmla="*/ 1625600 w 2398054"/>
              <a:gd name="connsiteY3" fmla="*/ 660400 h 2438400"/>
              <a:gd name="connsiteX4" fmla="*/ 694267 w 2398054"/>
              <a:gd name="connsiteY4" fmla="*/ 186267 h 2438400"/>
              <a:gd name="connsiteX5" fmla="*/ 0 w 2398054"/>
              <a:gd name="connsiteY5" fmla="*/ 0 h 243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98054" h="2438400">
                <a:moveTo>
                  <a:pt x="2396067" y="2438400"/>
                </a:moveTo>
                <a:cubicBezTo>
                  <a:pt x="2399594" y="2286000"/>
                  <a:pt x="2403122" y="2133601"/>
                  <a:pt x="2362200" y="1947334"/>
                </a:cubicBezTo>
                <a:cubicBezTo>
                  <a:pt x="2321278" y="1761067"/>
                  <a:pt x="2273301" y="1535289"/>
                  <a:pt x="2150534" y="1320800"/>
                </a:cubicBezTo>
                <a:cubicBezTo>
                  <a:pt x="2027767" y="1106311"/>
                  <a:pt x="1868311" y="849489"/>
                  <a:pt x="1625600" y="660400"/>
                </a:cubicBezTo>
                <a:cubicBezTo>
                  <a:pt x="1382889" y="471311"/>
                  <a:pt x="965200" y="296334"/>
                  <a:pt x="694267" y="186267"/>
                </a:cubicBezTo>
                <a:cubicBezTo>
                  <a:pt x="423334" y="76200"/>
                  <a:pt x="211667" y="38100"/>
                  <a:pt x="0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4436852" y="3586175"/>
            <a:ext cx="3352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  <a:latin typeface="Comic Sans MS" pitchFamily="66" charset="0"/>
              </a:rPr>
              <a:t>For a&lt;1 &lt;S&gt;=0 only solution</a:t>
            </a:r>
            <a:endParaRPr lang="en-US" b="1" dirty="0">
              <a:solidFill>
                <a:schemeClr val="accent1"/>
              </a:solidFill>
              <a:latin typeface="Comic Sans MS" pitchFamily="66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3962400" y="3656541"/>
            <a:ext cx="228600" cy="228600"/>
          </a:xfrm>
          <a:prstGeom prst="ellipse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4394198" y="4278868"/>
            <a:ext cx="459740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  <a:latin typeface="Comic Sans MS" pitchFamily="66" charset="0"/>
              </a:rPr>
              <a:t>For a&gt;1 two solution for non-zero &lt;S&gt;</a:t>
            </a:r>
            <a:endParaRPr lang="en-US" b="1" dirty="0">
              <a:solidFill>
                <a:schemeClr val="accent1"/>
              </a:solidFill>
              <a:latin typeface="Comic Sans MS" pitchFamily="66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3962400" y="4349234"/>
            <a:ext cx="241968" cy="228600"/>
          </a:xfrm>
          <a:prstGeom prst="ellipse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436852" y="4665043"/>
            <a:ext cx="43829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B050"/>
                </a:solidFill>
                <a:latin typeface="Comic Sans MS" pitchFamily="66" charset="0"/>
              </a:rPr>
              <a:t>It can be shown that the non-trivial solutions minimize the</a:t>
            </a:r>
          </a:p>
          <a:p>
            <a:r>
              <a:rPr lang="en-US" sz="1200" dirty="0" smtClean="0">
                <a:solidFill>
                  <a:srgbClr val="00B050"/>
                </a:solidFill>
                <a:latin typeface="Comic Sans MS" pitchFamily="66" charset="0"/>
              </a:rPr>
              <a:t>free energy</a:t>
            </a:r>
            <a:endParaRPr lang="en-US" sz="1200" dirty="0">
              <a:solidFill>
                <a:srgbClr val="92D050"/>
              </a:solidFill>
              <a:latin typeface="Comic Sans MS" pitchFamily="66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428385" y="5277534"/>
            <a:ext cx="49311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  <a:latin typeface="Comic Sans MS" pitchFamily="66" charset="0"/>
              </a:rPr>
              <a:t>a=1 defines the critical temperature T</a:t>
            </a:r>
            <a:r>
              <a:rPr lang="en-US" b="1" baseline="-25000" dirty="0" smtClean="0">
                <a:solidFill>
                  <a:schemeClr val="accent1"/>
                </a:solidFill>
                <a:latin typeface="Comic Sans MS" pitchFamily="66" charset="0"/>
              </a:rPr>
              <a:t>C</a:t>
            </a:r>
            <a:r>
              <a:rPr lang="en-US" b="1" dirty="0" smtClean="0">
                <a:solidFill>
                  <a:schemeClr val="accent1"/>
                </a:solidFill>
                <a:latin typeface="Comic Sans MS" pitchFamily="66" charset="0"/>
              </a:rPr>
              <a:t>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4436852" y="5675867"/>
                <a:ext cx="119917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𝑧𝐽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𝛽</m:t>
                    </m:r>
                  </m:oMath>
                </a14:m>
                <a:r>
                  <a:rPr lang="en-US" dirty="0" smtClean="0"/>
                  <a:t>=1</a:t>
                </a:r>
                <a:endParaRPr lang="en-US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6852" y="5675867"/>
                <a:ext cx="1199174" cy="369332"/>
              </a:xfrm>
              <a:prstGeom prst="rect">
                <a:avLst/>
              </a:prstGeom>
              <a:blipFill rotWithShape="0">
                <a:blip r:embed="rId7"/>
                <a:stretch>
                  <a:fillRect t="-8197" r="-3046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AutoShape 7"/>
          <p:cNvSpPr>
            <a:spLocks noChangeArrowheads="1"/>
          </p:cNvSpPr>
          <p:nvPr/>
        </p:nvSpPr>
        <p:spPr bwMode="auto">
          <a:xfrm>
            <a:off x="5744137" y="5746233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553746" y="6154317"/>
                <a:ext cx="841320" cy="5638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𝑧𝐽</m:t>
                          </m:r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3746" y="6154317"/>
                <a:ext cx="841320" cy="563872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Rectangle 22"/>
          <p:cNvSpPr/>
          <p:nvPr/>
        </p:nvSpPr>
        <p:spPr>
          <a:xfrm>
            <a:off x="5478999" y="6276200"/>
            <a:ext cx="31390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 pitchFamily="66" charset="0"/>
              </a:rPr>
              <a:t>i</a:t>
            </a:r>
            <a:r>
              <a:rPr lang="en-US" dirty="0" smtClean="0">
                <a:latin typeface="Comic Sans MS" pitchFamily="66" charset="0"/>
              </a:rPr>
              <a:t>n mean field approximation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156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1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3" grpId="0"/>
      <p:bldP spid="4" grpId="0" animBg="1"/>
      <p:bldP spid="6" grpId="0"/>
      <p:bldP spid="7" grpId="0" animBg="1"/>
      <p:bldP spid="8" grpId="0"/>
      <p:bldP spid="9" grpId="0"/>
      <p:bldP spid="12" grpId="0" animBg="1"/>
      <p:bldP spid="13" grpId="0"/>
      <p:bldP spid="14" grpId="0" animBg="1"/>
      <p:bldP spid="15" grpId="0"/>
      <p:bldP spid="16" grpId="0" animBg="1"/>
      <p:bldP spid="17" grpId="0"/>
      <p:bldP spid="18" grpId="0"/>
      <p:bldP spid="19" grpId="0"/>
      <p:bldP spid="20" grpId="0" animBg="1"/>
      <p:bldP spid="21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905000" y="228600"/>
            <a:ext cx="5486402" cy="728663"/>
            <a:chOff x="990600" y="228600"/>
            <a:chExt cx="7162802" cy="728663"/>
          </a:xfrm>
        </p:grpSpPr>
        <p:sp>
          <p:nvSpPr>
            <p:cNvPr id="3" name="Rectangle 26"/>
            <p:cNvSpPr>
              <a:spLocks noChangeArrowheads="1"/>
            </p:cNvSpPr>
            <p:nvPr/>
          </p:nvSpPr>
          <p:spPr bwMode="auto">
            <a:xfrm>
              <a:off x="990600" y="228600"/>
              <a:ext cx="7162800" cy="728663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>
                <a:latin typeface="Comic Sans MS" pitchFamily="66" charset="0"/>
              </a:endParaRPr>
            </a:p>
          </p:txBody>
        </p:sp>
        <p:sp>
          <p:nvSpPr>
            <p:cNvPr id="4" name="Text Box 9"/>
            <p:cNvSpPr txBox="1">
              <a:spLocks noChangeArrowheads="1"/>
            </p:cNvSpPr>
            <p:nvPr/>
          </p:nvSpPr>
          <p:spPr bwMode="auto">
            <a:xfrm>
              <a:off x="1090085" y="376535"/>
              <a:ext cx="7063317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Comic Sans MS" pitchFamily="66" charset="0"/>
                </a:rPr>
                <a:t>Discussion of the thermodynamics</a:t>
              </a:r>
              <a:endParaRPr lang="en-US" sz="2400" b="1" dirty="0">
                <a:solidFill>
                  <a:schemeClr val="bg1"/>
                </a:solidFill>
                <a:latin typeface="Comic Sans MS" pitchFamily="66" charset="0"/>
              </a:endParaRPr>
            </a:p>
          </p:txBody>
        </p:sp>
      </p:grp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838200" y="1371600"/>
            <a:ext cx="459740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  <a:latin typeface="Comic Sans MS" pitchFamily="66" charset="0"/>
              </a:rPr>
              <a:t>T</a:t>
            </a:r>
            <a:r>
              <a:rPr lang="en-US" b="1" dirty="0" smtClean="0">
                <a:solidFill>
                  <a:schemeClr val="accent1"/>
                </a:solidFill>
                <a:latin typeface="Comic Sans MS" pitchFamily="66" charset="0"/>
              </a:rPr>
              <a:t> near the critical temperature T</a:t>
            </a:r>
            <a:r>
              <a:rPr lang="en-US" b="1" baseline="-25000" dirty="0" smtClean="0">
                <a:solidFill>
                  <a:schemeClr val="accent1"/>
                </a:solidFill>
                <a:latin typeface="Comic Sans MS" pitchFamily="66" charset="0"/>
              </a:rPr>
              <a:t>C</a:t>
            </a:r>
            <a:endParaRPr lang="en-US" b="1" baseline="-25000" dirty="0">
              <a:solidFill>
                <a:schemeClr val="accent1"/>
              </a:solidFill>
              <a:latin typeface="Comic Sans MS" pitchFamily="66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406402" y="1441966"/>
            <a:ext cx="241968" cy="228600"/>
          </a:xfrm>
          <a:prstGeom prst="ellipse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990600" y="1913969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1371600" y="1843603"/>
                <a:ext cx="77989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</m:d>
                  </m:oMath>
                </a14:m>
                <a:r>
                  <a:rPr lang="en-US" dirty="0" smtClean="0"/>
                  <a:t>-&gt;0</a:t>
                </a:r>
                <a:endParaRPr lang="en-US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1843603"/>
                <a:ext cx="779893" cy="369332"/>
              </a:xfrm>
              <a:prstGeom prst="rect">
                <a:avLst/>
              </a:prstGeom>
              <a:blipFill rotWithShape="0">
                <a:blip r:embed="rId2"/>
                <a:stretch>
                  <a:fillRect t="-8197" r="-5469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 Box 8"/>
              <p:cNvSpPr txBox="1">
                <a:spLocks noChangeArrowheads="1"/>
              </p:cNvSpPr>
              <p:nvPr/>
            </p:nvSpPr>
            <p:spPr bwMode="auto">
              <a:xfrm>
                <a:off x="838200" y="2311959"/>
                <a:ext cx="7848600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dirty="0" smtClean="0">
                    <a:latin typeface="Comic Sans MS" pitchFamily="66" charset="0"/>
                  </a:rPr>
                  <a:t>If we allow for a small applied magnetic field h such that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≪</m:t>
                    </m:r>
                    <m:d>
                      <m:dPr>
                        <m:begChr m:val="⟨"/>
                        <m:endChr m:val="⟩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𝑎𝑣</m:t>
                            </m:r>
                          </m:sub>
                        </m:sSub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𝑧𝐽</m:t>
                    </m:r>
                    <m:r>
                      <m:rPr>
                        <m:nor/>
                      </m:rPr>
                      <a:rPr lang="en-US" dirty="0"/>
                      <m:t> </m:t>
                    </m:r>
                  </m:oMath>
                </a14:m>
                <a:endParaRPr lang="en-US" dirty="0" smtClean="0">
                  <a:latin typeface="Comic Sans MS" pitchFamily="66" charset="0"/>
                </a:endParaRPr>
              </a:p>
              <a:p>
                <a:r>
                  <a:rPr lang="en-US" dirty="0">
                    <a:latin typeface="Comic Sans MS" pitchFamily="66" charset="0"/>
                  </a:rPr>
                  <a:t>w</a:t>
                </a:r>
                <a:r>
                  <a:rPr lang="en-US" dirty="0" smtClean="0">
                    <a:latin typeface="Comic Sans MS" pitchFamily="66" charset="0"/>
                  </a:rPr>
                  <a:t>e can explore magnetization and susceptibility near T</a:t>
                </a:r>
                <a:r>
                  <a:rPr lang="en-US" baseline="-25000" dirty="0" smtClean="0">
                    <a:latin typeface="Comic Sans MS" pitchFamily="66" charset="0"/>
                  </a:rPr>
                  <a:t>C</a:t>
                </a:r>
                <a:endParaRPr lang="en-US" baseline="-250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9" name="Text 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38200" y="2311959"/>
                <a:ext cx="7848600" cy="646331"/>
              </a:xfrm>
              <a:prstGeom prst="rect">
                <a:avLst/>
              </a:prstGeom>
              <a:blipFill rotWithShape="0">
                <a:blip r:embed="rId3"/>
                <a:stretch>
                  <a:fillRect l="-699" t="-3774" b="-15094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838200" y="3127680"/>
                <a:ext cx="26920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tanh</m:t>
                          </m:r>
                        </m:fName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𝛽</m:t>
                          </m:r>
                          <m:d>
                            <m:d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begChr m:val="⟨"/>
                                  <m:endChr m:val="⟩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</m:d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𝑧𝐽</m:t>
                              </m:r>
                              <m:r>
                                <m:rPr>
                                  <m:nor/>
                                </m:rPr>
                                <a:rPr lang="en-US" dirty="0"/>
                                <m:t> 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127680"/>
                <a:ext cx="2692084" cy="369332"/>
              </a:xfrm>
              <a:prstGeom prst="rect">
                <a:avLst/>
              </a:prstGeom>
              <a:blipFill rotWithShape="0">
                <a:blip r:embed="rId4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ight Brace 10"/>
          <p:cNvSpPr/>
          <p:nvPr/>
        </p:nvSpPr>
        <p:spPr>
          <a:xfrm rot="5400000">
            <a:off x="2552700" y="3077912"/>
            <a:ext cx="304800" cy="1143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620412" y="3750208"/>
            <a:ext cx="5164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x≈0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913769" y="4137278"/>
                <a:ext cx="2040815" cy="5241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tanh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≈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dirty="0" smtClean="0"/>
                  <a:t> +…</a:t>
                </a:r>
                <a:endParaRPr lang="en-US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3769" y="4137278"/>
                <a:ext cx="2040815" cy="524118"/>
              </a:xfrm>
              <a:prstGeom prst="rect">
                <a:avLst/>
              </a:prstGeom>
              <a:blipFill rotWithShape="0">
                <a:blip r:embed="rId5"/>
                <a:stretch>
                  <a:fillRect r="-896" b="-69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AutoShape 7"/>
          <p:cNvSpPr>
            <a:spLocks noChangeArrowheads="1"/>
          </p:cNvSpPr>
          <p:nvPr/>
        </p:nvSpPr>
        <p:spPr bwMode="auto">
          <a:xfrm>
            <a:off x="3230044" y="4361646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776872" y="4937267"/>
                <a:ext cx="4906343" cy="6481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tanh</m:t>
                          </m:r>
                        </m:fName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𝛽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begChr m:val="⟨"/>
                                  <m:endChr m:val="⟩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</m:d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𝑧𝐽</m:t>
                              </m:r>
                              <m:r>
                                <m:rPr>
                                  <m:nor/>
                                </m:rPr>
                                <a:rPr lang="en-US" dirty="0"/>
                                <m:t> </m:t>
                              </m:r>
                            </m:e>
                          </m:d>
                          <m:r>
                            <a:rPr lang="en-US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≈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𝛽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begChr m:val="⟨"/>
                                  <m:endChr m:val="⟩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</m:d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𝑧𝐽</m:t>
                              </m:r>
                              <m:r>
                                <m:rPr>
                                  <m:nor/>
                                </m:rPr>
                                <a:rPr lang="en-US" dirty="0"/>
                                <m:t> </m:t>
                              </m:r>
                            </m:e>
                          </m:d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b="0" i="1" dirty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0" i="1" dirty="0" smtClean="0">
                                          <a:latin typeface="Cambria Math" panose="02040503050406030204" pitchFamily="18" charset="0"/>
                                        </a:rPr>
                                        <m:t>𝛽</m:t>
                                      </m:r>
                                      <m:d>
                                        <m:dPr>
                                          <m:begChr m:val="⟨"/>
                                          <m:endChr m:val="⟩"/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</m:d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𝑧𝐽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b="0" i="1" dirty="0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872" y="4937267"/>
                <a:ext cx="4906343" cy="648126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AutoShape 7"/>
          <p:cNvSpPr>
            <a:spLocks noChangeArrowheads="1"/>
          </p:cNvSpPr>
          <p:nvPr/>
        </p:nvSpPr>
        <p:spPr bwMode="auto">
          <a:xfrm>
            <a:off x="1066800" y="57912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1642515" y="5591275"/>
                <a:ext cx="3039230" cy="5715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</m:d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𝛽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⟨"/>
                            <m:endChr m:val="⟩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</m:d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T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C</m:t>
                            </m:r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T</m:t>
                        </m:r>
                      </m:den>
                    </m:f>
                    <m:r>
                      <a:rPr lang="en-US" b="0" i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d>
                                  <m:dPr>
                                    <m:begChr m:val="⟨"/>
                                    <m:endChr m:val="⟩"/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𝑆</m:t>
                                    </m:r>
                                  </m:e>
                                </m:d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 panose="02040503050406030204" pitchFamily="18" charset="0"/>
                                      </a:rPr>
                                      <m:t>T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 panose="02040503050406030204" pitchFamily="18" charset="0"/>
                                      </a:rPr>
                                      <m:t>C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m:rPr>
                                    <m:sty m:val="p"/>
                                  </m:rPr>
                                  <a:rPr lang="en-US">
                                    <a:latin typeface="Cambria Math" panose="02040503050406030204" pitchFamily="18" charset="0"/>
                                  </a:rPr>
                                  <m:t>T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2515" y="5591275"/>
                <a:ext cx="3039230" cy="57156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ight Brace 17"/>
          <p:cNvSpPr/>
          <p:nvPr/>
        </p:nvSpPr>
        <p:spPr>
          <a:xfrm rot="5400000">
            <a:off x="3833278" y="6003530"/>
            <a:ext cx="304800" cy="80855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401778" y="6520430"/>
            <a:ext cx="345683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rgbClr val="00B050"/>
                </a:solidFill>
                <a:latin typeface="Comic Sans MS" pitchFamily="66" charset="0"/>
              </a:rPr>
              <a:t>For T&gt;T</a:t>
            </a:r>
            <a:r>
              <a:rPr lang="en-US" sz="1200" baseline="-25000" dirty="0" smtClean="0">
                <a:solidFill>
                  <a:srgbClr val="00B050"/>
                </a:solidFill>
                <a:latin typeface="Comic Sans MS" pitchFamily="66" charset="0"/>
              </a:rPr>
              <a:t>C</a:t>
            </a:r>
            <a:r>
              <a:rPr lang="en-US" sz="1200" dirty="0" smtClean="0">
                <a:solidFill>
                  <a:srgbClr val="00B050"/>
                </a:solidFill>
                <a:latin typeface="Comic Sans MS" pitchFamily="66" charset="0"/>
              </a:rPr>
              <a:t> we can neglect the cubic term</a:t>
            </a:r>
            <a:endParaRPr lang="en-US" sz="1200" dirty="0">
              <a:solidFill>
                <a:srgbClr val="92D05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4389956" y="2980150"/>
                <a:ext cx="4572000" cy="70904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12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20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tanh</m:t>
                          </m:r>
                        </m:fName>
                        <m:e>
                          <m:r>
                            <a:rPr lang="en-US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n-US" sz="1200" i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  <m:r>
                            <a:rPr lang="en-US" sz="1200" i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  <m:r>
                            <a:rPr lang="en-US" sz="1200" i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</m:den>
                      </m:f>
                      <m:r>
                        <a:rPr lang="en-US" sz="1200" i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i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1200" i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200" i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1200" i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−1+</m:t>
                          </m:r>
                          <m:r>
                            <a:rPr lang="en-US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1200" i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200" i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US" sz="1200" i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1200" i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200" i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1200" i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+1−</m:t>
                          </m:r>
                          <m:r>
                            <a:rPr lang="en-US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1200" i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200" i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9956" y="2980150"/>
                <a:ext cx="4572000" cy="70904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4249984" y="3706401"/>
                <a:ext cx="5158322" cy="725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i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1200" i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US" sz="1200" i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2+</m:t>
                          </m:r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1200" i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2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US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2+</m:t>
                              </m:r>
                              <m:f>
                                <m:fPr>
                                  <m:ctrlPr>
                                    <a:rPr lang="en-US" sz="12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i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200" i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sz="12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2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1200" i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2+</m:t>
                              </m:r>
                              <m:sSup>
                                <m:sSupPr>
                                  <m:ctrlPr>
                                    <a:rPr lang="en-US" sz="12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2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1200" i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d>
                      <m:r>
                        <a:rPr lang="en-US" sz="1200" i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2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US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US" sz="12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i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200" i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sz="12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2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1200" i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US" sz="12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1200" i="1">
                                          <a:solidFill>
                                            <a:srgbClr val="00B05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200" i="1">
                                          <a:solidFill>
                                            <a:srgbClr val="00B05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sz="1200" i="0">
                                          <a:solidFill>
                                            <a:srgbClr val="00B05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1200" i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den>
                          </m:f>
                        </m:e>
                      </m:d>
                      <m:r>
                        <a:rPr lang="en-US" sz="1200" i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≈</m:t>
                      </m:r>
                      <m:r>
                        <a:rPr lang="en-US" sz="12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US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i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f>
                            <m:fPr>
                              <m:ctrlP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d>
                        <m:dPr>
                          <m:ctrlPr>
                            <a:rPr lang="en-US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i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12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2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1200" i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9984" y="3706401"/>
                <a:ext cx="5158322" cy="725648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4584428" y="4368740"/>
                <a:ext cx="4572000" cy="510974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2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US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i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f>
                            <m:fPr>
                              <m:ctrlP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200" i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12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2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1200" i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1200" i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e>
                      </m:d>
                      <m:r>
                        <a:rPr lang="en-US" sz="1200" i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≈</m:t>
                      </m:r>
                      <m:r>
                        <a:rPr lang="en-US" sz="12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US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i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f>
                            <m:fPr>
                              <m:ctrlP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200" i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12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2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1200" i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1200" i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2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US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i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200" i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4428" y="4368740"/>
                <a:ext cx="4572000" cy="510974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Rectangle 22"/>
          <p:cNvSpPr/>
          <p:nvPr/>
        </p:nvSpPr>
        <p:spPr>
          <a:xfrm>
            <a:off x="4356088" y="2958290"/>
            <a:ext cx="4766472" cy="197897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385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/>
      <p:bldP spid="9" grpId="0"/>
      <p:bldP spid="10" grpId="0"/>
      <p:bldP spid="11" grpId="0" animBg="1"/>
      <p:bldP spid="12" grpId="0"/>
      <p:bldP spid="13" grpId="0"/>
      <p:bldP spid="14" grpId="0" animBg="1"/>
      <p:bldP spid="15" grpId="0"/>
      <p:bldP spid="16" grpId="0" animBg="1"/>
      <p:bldP spid="17" grpId="0"/>
      <p:bldP spid="18" grpId="0" animBg="1"/>
      <p:bldP spid="19" grpId="0"/>
      <p:bldP spid="20" grpId="0"/>
      <p:bldP spid="21" grpId="0"/>
      <p:bldP spid="22" grpId="0"/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66800" y="2971800"/>
            <a:ext cx="1484487" cy="79556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457200" y="228600"/>
                <a:ext cx="2061398" cy="6265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</m:d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𝛽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⟨"/>
                              <m:endChr m:val="⟩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sub>
                              </m:sSub>
                            </m:e>
                          </m:d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T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C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T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228600"/>
                <a:ext cx="2061398" cy="62658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utoShape 7"/>
          <p:cNvSpPr>
            <a:spLocks noChangeArrowheads="1"/>
          </p:cNvSpPr>
          <p:nvPr/>
        </p:nvSpPr>
        <p:spPr bwMode="auto">
          <a:xfrm>
            <a:off x="5206936" y="497957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581400" y="277812"/>
                <a:ext cx="906274" cy="5360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𝜒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∝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d>
                            <m:dPr>
                              <m:begChr m:val="⟨"/>
                              <m:endChr m:val="⟩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</m:d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277812"/>
                <a:ext cx="906274" cy="536044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2757252" y="427591"/>
            <a:ext cx="6495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with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464226" y="1371600"/>
                <a:ext cx="2082237" cy="6283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d>
                            <m:dPr>
                              <m:begChr m:val="⟨"/>
                              <m:endChr m:val="⟩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</m:d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h</m:t>
                          </m:r>
                        </m:den>
                      </m:f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𝛽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d>
                            <m:dPr>
                              <m:begChr m:val="⟨"/>
                              <m:endChr m:val="⟩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</m:d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h</m:t>
                          </m:r>
                        </m:den>
                      </m:f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T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C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T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226" y="1371600"/>
                <a:ext cx="2082237" cy="62837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3127017" y="1571488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3581400" y="1371600"/>
                <a:ext cx="1885901" cy="6562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𝜒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const</m:t>
                          </m:r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k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B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T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𝜒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T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C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T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1371600"/>
                <a:ext cx="1885901" cy="65620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5798226" y="1585402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6103026" y="1309905"/>
                <a:ext cx="3010440" cy="6562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𝜒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 panose="02040503050406030204" pitchFamily="18" charset="0"/>
                                    </a:rPr>
                                    <m:t>T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 panose="02040503050406030204" pitchFamily="18" charset="0"/>
                                    </a:rPr>
                                    <m:t>C</m:t>
                                  </m:r>
                                </m:sub>
                              </m:sSub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T</m:t>
                              </m:r>
                            </m:den>
                          </m:f>
                        </m:e>
                      </m:d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const</m:t>
                          </m:r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k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B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T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const</m:t>
                          </m:r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k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B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T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C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3026" y="1309905"/>
                <a:ext cx="3010440" cy="65620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AutoShape 7"/>
          <p:cNvSpPr>
            <a:spLocks noChangeArrowheads="1"/>
          </p:cNvSpPr>
          <p:nvPr/>
        </p:nvSpPr>
        <p:spPr bwMode="auto">
          <a:xfrm>
            <a:off x="570087" y="3203434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1083733" y="2988733"/>
                <a:ext cx="1315808" cy="6580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𝜒</m:t>
                      </m:r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∝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3733" y="2988733"/>
                <a:ext cx="1315808" cy="658001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9771001"/>
              </p:ext>
            </p:extLst>
          </p:nvPr>
        </p:nvGraphicFramePr>
        <p:xfrm>
          <a:off x="3127017" y="2027805"/>
          <a:ext cx="3876675" cy="2772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Graph" r:id="rId9" imgW="3876840" imgH="2986920" progId="Origin50.Graph">
                  <p:embed/>
                </p:oleObj>
              </mc:Choice>
              <mc:Fallback>
                <p:oleObj name="Graph" r:id="rId9" imgW="3876840" imgH="2986920" progId="Origin50.Graph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127017" y="2027805"/>
                        <a:ext cx="3876675" cy="27727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 Box 8"/>
              <p:cNvSpPr txBox="1">
                <a:spLocks noChangeArrowheads="1"/>
              </p:cNvSpPr>
              <p:nvPr/>
            </p:nvSpPr>
            <p:spPr bwMode="auto">
              <a:xfrm>
                <a:off x="716841" y="4817533"/>
                <a:ext cx="8192913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b="1" dirty="0" smtClean="0">
                    <a:solidFill>
                      <a:schemeClr val="accent1"/>
                    </a:solidFill>
                    <a:latin typeface="Comic Sans MS" pitchFamily="66" charset="0"/>
                  </a:rPr>
                  <a:t>T-dependence of &lt;S&gt; (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∝ </m:t>
                    </m:r>
                  </m:oMath>
                </a14:m>
                <a:r>
                  <a:rPr lang="en-US" sz="1600" b="1" dirty="0" smtClean="0">
                    <a:solidFill>
                      <a:schemeClr val="accent1"/>
                    </a:solidFill>
                    <a:latin typeface="Comic Sans MS" pitchFamily="66" charset="0"/>
                  </a:rPr>
                  <a:t>magnetization</a:t>
                </a:r>
                <a:r>
                  <a:rPr lang="en-US" b="1" dirty="0" smtClean="0">
                    <a:solidFill>
                      <a:schemeClr val="accent1"/>
                    </a:solidFill>
                    <a:latin typeface="Comic Sans MS" pitchFamily="66" charset="0"/>
                  </a:rPr>
                  <a:t>) at h=0 near T</a:t>
                </a:r>
                <a:r>
                  <a:rPr lang="en-US" b="1" baseline="-25000" dirty="0" smtClean="0">
                    <a:solidFill>
                      <a:schemeClr val="accent1"/>
                    </a:solidFill>
                    <a:latin typeface="Comic Sans MS" pitchFamily="66" charset="0"/>
                  </a:rPr>
                  <a:t>C</a:t>
                </a:r>
              </a:p>
            </p:txBody>
          </p:sp>
        </mc:Choice>
        <mc:Fallback xmlns="">
          <p:sp>
            <p:nvSpPr>
              <p:cNvPr id="16" name="Text 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16841" y="4817533"/>
                <a:ext cx="8192913" cy="369332"/>
              </a:xfrm>
              <a:prstGeom prst="rect">
                <a:avLst/>
              </a:prstGeom>
              <a:blipFill rotWithShape="0">
                <a:blip r:embed="rId11"/>
                <a:stretch>
                  <a:fillRect l="-670" t="-6557" b="-26230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Oval 16"/>
          <p:cNvSpPr/>
          <p:nvPr/>
        </p:nvSpPr>
        <p:spPr>
          <a:xfrm>
            <a:off x="319652" y="4900103"/>
            <a:ext cx="241968" cy="228600"/>
          </a:xfrm>
          <a:prstGeom prst="ellipse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757537" y="5257800"/>
                <a:ext cx="210301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𝑓𝑜𝑟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&gt;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537" y="5257800"/>
                <a:ext cx="2103012" cy="369332"/>
              </a:xfrm>
              <a:prstGeom prst="rect">
                <a:avLst/>
              </a:prstGeom>
              <a:blipFill rotWithShape="0">
                <a:blip r:embed="rId12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791404" y="5835921"/>
                <a:ext cx="92403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</m:sub>
                    </m:sSub>
                  </m:oMath>
                </a14:m>
                <a:r>
                  <a:rPr lang="en-US" dirty="0" smtClean="0"/>
                  <a:t>:</a:t>
                </a:r>
                <a:endParaRPr lang="en-US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404" y="5835921"/>
                <a:ext cx="924036" cy="369332"/>
              </a:xfrm>
              <a:prstGeom prst="rect">
                <a:avLst/>
              </a:prstGeom>
              <a:blipFill rotWithShape="0">
                <a:blip r:embed="rId13"/>
                <a:stretch>
                  <a:fillRect t="-8197" r="-4636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1809043" y="5731843"/>
                <a:ext cx="2432589" cy="5654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</m:d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⟨"/>
                            <m:endChr m:val="⟩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</m:d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T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C</m:t>
                            </m:r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T</m:t>
                        </m:r>
                      </m:den>
                    </m:f>
                    <m:r>
                      <a:rPr lang="en-US" b="0" i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d>
                                  <m:dPr>
                                    <m:begChr m:val="⟨"/>
                                    <m:endChr m:val="⟩"/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𝑆</m:t>
                                    </m:r>
                                  </m:e>
                                </m:d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 panose="02040503050406030204" pitchFamily="18" charset="0"/>
                                      </a:rPr>
                                      <m:t>T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 panose="02040503050406030204" pitchFamily="18" charset="0"/>
                                      </a:rPr>
                                      <m:t>C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m:rPr>
                                    <m:sty m:val="p"/>
                                  </m:rPr>
                                  <a:rPr lang="en-US">
                                    <a:latin typeface="Cambria Math" panose="02040503050406030204" pitchFamily="18" charset="0"/>
                                  </a:rPr>
                                  <m:t>T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9043" y="5731843"/>
                <a:ext cx="2432589" cy="565411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AutoShape 7"/>
          <p:cNvSpPr>
            <a:spLocks noChangeArrowheads="1"/>
          </p:cNvSpPr>
          <p:nvPr/>
        </p:nvSpPr>
        <p:spPr bwMode="auto">
          <a:xfrm>
            <a:off x="4247770" y="5934115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4807000" y="5731843"/>
                <a:ext cx="2196692" cy="5615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0" dirty="0" smtClean="0"/>
                  <a:t>1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T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C</m:t>
                            </m:r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T</m:t>
                        </m:r>
                      </m:den>
                    </m:f>
                    <m:r>
                      <a:rPr lang="en-US" b="0" i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⟨"/>
                                <m:endChr m:val="⟩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 panose="02040503050406030204" pitchFamily="18" charset="0"/>
                                      </a:rPr>
                                      <m:t>T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 panose="02040503050406030204" pitchFamily="18" charset="0"/>
                                      </a:rPr>
                                      <m:t>C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m:rPr>
                                    <m:sty m:val="p"/>
                                  </m:rPr>
                                  <a:rPr lang="en-US">
                                    <a:latin typeface="Cambria Math" panose="02040503050406030204" pitchFamily="18" charset="0"/>
                                  </a:rPr>
                                  <m:t>T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7000" y="5731843"/>
                <a:ext cx="2196692" cy="561564"/>
              </a:xfrm>
              <a:prstGeom prst="rect">
                <a:avLst/>
              </a:prstGeom>
              <a:blipFill rotWithShape="0">
                <a:blip r:embed="rId15"/>
                <a:stretch>
                  <a:fillRect l="-2500" b="-54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20524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" grpId="0"/>
      <p:bldP spid="3" grpId="0" animBg="1"/>
      <p:bldP spid="4" grpId="0"/>
      <p:bldP spid="5" grpId="0"/>
      <p:bldP spid="6" grpId="0"/>
      <p:bldP spid="7" grpId="0" animBg="1"/>
      <p:bldP spid="8" grpId="0"/>
      <p:bldP spid="9" grpId="0" animBg="1"/>
      <p:bldP spid="10" grpId="0"/>
      <p:bldP spid="11" grpId="0" animBg="1"/>
      <p:bldP spid="12" grpId="0"/>
      <p:bldP spid="16" grpId="0"/>
      <p:bldP spid="17" grpId="0" animBg="1"/>
      <p:bldP spid="18" grpId="0"/>
      <p:bldP spid="19" grpId="0"/>
      <p:bldP spid="20" grpId="0"/>
      <p:bldP spid="21" grpId="0" animBg="1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942298" y="1406423"/>
            <a:ext cx="1570924" cy="79556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609600" y="381000"/>
                <a:ext cx="2196692" cy="5615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0" dirty="0" smtClean="0"/>
                  <a:t>1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T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C</m:t>
                            </m:r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T</m:t>
                        </m:r>
                      </m:den>
                    </m:f>
                    <m:r>
                      <a:rPr lang="en-US" b="0" i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⟨"/>
                                <m:endChr m:val="⟩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 panose="02040503050406030204" pitchFamily="18" charset="0"/>
                                      </a:rPr>
                                      <m:t>T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 panose="02040503050406030204" pitchFamily="18" charset="0"/>
                                      </a:rPr>
                                      <m:t>C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m:rPr>
                                    <m:sty m:val="p"/>
                                  </m:rPr>
                                  <a:rPr lang="en-US">
                                    <a:latin typeface="Cambria Math" panose="02040503050406030204" pitchFamily="18" charset="0"/>
                                  </a:rPr>
                                  <m:t>T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381000"/>
                <a:ext cx="2196692" cy="561564"/>
              </a:xfrm>
              <a:prstGeom prst="rect">
                <a:avLst/>
              </a:prstGeom>
              <a:blipFill rotWithShape="0">
                <a:blip r:embed="rId3"/>
                <a:stretch>
                  <a:fillRect l="-2222"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3546978" y="358654"/>
                <a:ext cx="2414635" cy="6062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 panose="02040503050406030204" pitchFamily="18" charset="0"/>
                                      </a:rPr>
                                      <m:t>T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bSup>
                          <m:sSub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T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C</m:t>
                            </m:r>
                          </m:sub>
                          <m:sup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den>
                    </m:f>
                    <m:r>
                      <a:rPr lang="en-US" b="0" i="0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⟨"/>
                                <m:endChr m:val="⟩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  <m:sup/>
                    </m:sSup>
                  </m:oMath>
                </a14:m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6978" y="358654"/>
                <a:ext cx="2414635" cy="606256"/>
              </a:xfrm>
              <a:prstGeom prst="rect">
                <a:avLst/>
              </a:prstGeom>
              <a:blipFill rotWithShape="0">
                <a:blip r:embed="rId4"/>
                <a:stretch>
                  <a:fillRect l="-2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3024235" y="547482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609600" y="1447800"/>
                <a:ext cx="3668825" cy="7203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</m:d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bSup>
                            <m:sSub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T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C</m:t>
                              </m:r>
                            </m:sub>
                            <m:sup>
                              <m: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≈3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1447800"/>
                <a:ext cx="3668825" cy="72032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AutoShape 7"/>
          <p:cNvSpPr>
            <a:spLocks noChangeArrowheads="1"/>
          </p:cNvSpPr>
          <p:nvPr/>
        </p:nvSpPr>
        <p:spPr bwMode="auto">
          <a:xfrm>
            <a:off x="4449495" y="1693662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4870593" y="1594089"/>
                <a:ext cx="1642629" cy="4277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</m:d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∝</m:t>
                      </m:r>
                      <m:rad>
                        <m:radPr>
                          <m:degHide m:val="on"/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</m:t>
                          </m:r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0593" y="1594089"/>
                <a:ext cx="1642629" cy="427746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5719452"/>
              </p:ext>
            </p:extLst>
          </p:nvPr>
        </p:nvGraphicFramePr>
        <p:xfrm>
          <a:off x="57829" y="2179843"/>
          <a:ext cx="5932812" cy="45722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Graph" r:id="rId7" imgW="3876840" imgH="2986920" progId="Origin50.Graph">
                  <p:embed/>
                </p:oleObj>
              </mc:Choice>
              <mc:Fallback>
                <p:oleObj name="Graph" r:id="rId7" imgW="3876840" imgH="2986920" progId="Origin50.Graph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7829" y="2179843"/>
                        <a:ext cx="5932812" cy="45722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flipV="1">
            <a:off x="2286000" y="4114800"/>
            <a:ext cx="381000" cy="457200"/>
          </a:xfrm>
          <a:prstGeom prst="straightConnector1">
            <a:avLst/>
          </a:prstGeom>
          <a:ln w="2857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1488916" y="4583718"/>
                <a:ext cx="1840119" cy="6265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tanh</m:t>
                          </m:r>
                        </m:fName>
                        <m:e>
                          <m:f>
                            <m:fPr>
                              <m:ctrlPr>
                                <a:rPr lang="en-US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begChr m:val="⟨"/>
                                  <m:endChr m:val="⟩"/>
                                  <m:ctrlPr>
                                    <a:rPr lang="en-US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</m:d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8916" y="4583718"/>
                <a:ext cx="1840119" cy="626582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Arrow Connector 13"/>
          <p:cNvCxnSpPr/>
          <p:nvPr/>
        </p:nvCxnSpPr>
        <p:spPr>
          <a:xfrm flipH="1">
            <a:off x="3176635" y="2021835"/>
            <a:ext cx="1928765" cy="194056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7361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" grpId="0"/>
      <p:bldP spid="4" grpId="0" animBg="1"/>
      <p:bldP spid="5" grpId="0"/>
      <p:bldP spid="6" grpId="0" animBg="1"/>
      <p:bldP spid="7" grpId="0"/>
      <p:bldP spid="1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8.0&quot;&gt;&lt;object type=&quot;1&quot; unique_id=&quot;10001&quot;&gt;&lt;object type=&quot;2&quot; unique_id=&quot;16431&quot;&gt;&lt;object type=&quot;3&quot; unique_id=&quot;16432&quot;&gt;&lt;property id=&quot;20148&quot; value=&quot;5&quot;/&gt;&lt;property id=&quot;20300&quot; value=&quot;Slide 1&quot;/&gt;&lt;property id=&quot;20307&quot; value=&quot;256&quot;/&gt;&lt;/object&gt;&lt;object type=&quot;3&quot; unique_id=&quot;16437&quot;&gt;&lt;property id=&quot;20148&quot; value=&quot;5&quot;/&gt;&lt;property id=&quot;20300&quot; value=&quot;Slide 2&quot;/&gt;&lt;property id=&quot;20307&quot; value=&quot;265&quot;/&gt;&lt;/object&gt;&lt;object type=&quot;3&quot; unique_id=&quot;16604&quot;&gt;&lt;property id=&quot;20148&quot; value=&quot;5&quot;/&gt;&lt;property id=&quot;20300&quot; value=&quot;Slide 3&quot;/&gt;&lt;property id=&quot;20307&quot; value=&quot;268&quot;/&gt;&lt;/object&gt;&lt;object type=&quot;3&quot; unique_id=&quot;17179&quot;&gt;&lt;property id=&quot;20148&quot; value=&quot;5&quot;/&gt;&lt;property id=&quot;20300&quot; value=&quot;Slide 4&quot;/&gt;&lt;property id=&quot;20307&quot; value=&quot;269&quot;/&gt;&lt;/object&gt;&lt;object type=&quot;3&quot; unique_id=&quot;17216&quot;&gt;&lt;property id=&quot;20148&quot; value=&quot;5&quot;/&gt;&lt;property id=&quot;20300&quot; value=&quot;Slide 5&quot;/&gt;&lt;property id=&quot;20307&quot; value=&quot;270&quot;/&gt;&lt;/object&gt;&lt;object type=&quot;3&quot; unique_id=&quot;17217&quot;&gt;&lt;property id=&quot;20148&quot; value=&quot;5&quot;/&gt;&lt;property id=&quot;20300&quot; value=&quot;Slide 6&quot;/&gt;&lt;property id=&quot;20307&quot; value=&quot;271&quot;/&gt;&lt;/object&gt;&lt;object type=&quot;3&quot; unique_id=&quot;17270&quot;&gt;&lt;property id=&quot;20148&quot; value=&quot;5&quot;/&gt;&lt;property id=&quot;20300&quot; value=&quot;Slide 7&quot;/&gt;&lt;property id=&quot;20307&quot; value=&quot;272&quot;/&gt;&lt;/object&gt;&lt;object type=&quot;3&quot; unique_id=&quot;17343&quot;&gt;&lt;property id=&quot;20148&quot; value=&quot;5&quot;/&gt;&lt;property id=&quot;20300&quot; value=&quot;Slide 8&quot;/&gt;&lt;property id=&quot;20307&quot; value=&quot;273&quot;/&gt;&lt;/object&gt;&lt;object type=&quot;3&quot; unique_id=&quot;17375&quot;&gt;&lt;property id=&quot;20148&quot; value=&quot;5&quot;/&gt;&lt;property id=&quot;20300&quot; value=&quot;Slide 9&quot;/&gt;&lt;property id=&quot;20307&quot; value=&quot;274&quot;/&gt;&lt;/object&gt;&lt;/object&gt;&lt;object type=&quot;8&quot; unique_id=&quot;16457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16242</TotalTime>
  <Words>270</Words>
  <Application>Microsoft Office PowerPoint</Application>
  <PresentationFormat>On-screen Show (4:3)</PresentationFormat>
  <Paragraphs>104</Paragraphs>
  <Slides>9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Cambria Math</vt:lpstr>
      <vt:lpstr>Comic Sans MS</vt:lpstr>
      <vt:lpstr>Office Theme</vt:lpstr>
      <vt:lpstr>Graph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Christian Binek</dc:creator>
  <cp:lastModifiedBy>Binek</cp:lastModifiedBy>
  <cp:revision>665</cp:revision>
  <dcterms:created xsi:type="dcterms:W3CDTF">2010-08-30T23:12:30Z</dcterms:created>
  <dcterms:modified xsi:type="dcterms:W3CDTF">2014-12-09T18:36:53Z</dcterms:modified>
</cp:coreProperties>
</file>